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45" r:id="rId2"/>
    <p:sldId id="424" r:id="rId3"/>
    <p:sldId id="425" r:id="rId4"/>
    <p:sldId id="426" r:id="rId5"/>
    <p:sldId id="429" r:id="rId6"/>
    <p:sldId id="431" r:id="rId7"/>
    <p:sldId id="406" r:id="rId8"/>
    <p:sldId id="392" r:id="rId9"/>
    <p:sldId id="430" r:id="rId10"/>
    <p:sldId id="393" r:id="rId11"/>
    <p:sldId id="432" r:id="rId12"/>
    <p:sldId id="457" r:id="rId13"/>
    <p:sldId id="459" r:id="rId14"/>
    <p:sldId id="460" r:id="rId15"/>
    <p:sldId id="407" r:id="rId16"/>
    <p:sldId id="458" r:id="rId17"/>
    <p:sldId id="461" r:id="rId18"/>
    <p:sldId id="463" r:id="rId19"/>
    <p:sldId id="464" r:id="rId20"/>
    <p:sldId id="465" r:id="rId21"/>
    <p:sldId id="487" r:id="rId22"/>
    <p:sldId id="408" r:id="rId23"/>
    <p:sldId id="462" r:id="rId24"/>
    <p:sldId id="466" r:id="rId25"/>
    <p:sldId id="469" r:id="rId26"/>
    <p:sldId id="470" r:id="rId27"/>
    <p:sldId id="467" r:id="rId28"/>
    <p:sldId id="471" r:id="rId29"/>
    <p:sldId id="409" r:id="rId30"/>
    <p:sldId id="472" r:id="rId31"/>
    <p:sldId id="477" r:id="rId32"/>
    <p:sldId id="473" r:id="rId33"/>
    <p:sldId id="474" r:id="rId34"/>
    <p:sldId id="475" r:id="rId35"/>
    <p:sldId id="478" r:id="rId36"/>
    <p:sldId id="378" r:id="rId37"/>
    <p:sldId id="476" r:id="rId38"/>
    <p:sldId id="488" r:id="rId39"/>
    <p:sldId id="479" r:id="rId40"/>
    <p:sldId id="480" r:id="rId41"/>
    <p:sldId id="489" r:id="rId42"/>
    <p:sldId id="482" r:id="rId43"/>
    <p:sldId id="483" r:id="rId44"/>
    <p:sldId id="484" r:id="rId45"/>
    <p:sldId id="468" r:id="rId46"/>
    <p:sldId id="485" r:id="rId47"/>
    <p:sldId id="486" r:id="rId48"/>
    <p:sldId id="3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83A798-61A8-48EB-A546-736558A90E22}">
          <p14:sldIdLst>
            <p14:sldId id="345"/>
            <p14:sldId id="424"/>
            <p14:sldId id="425"/>
            <p14:sldId id="426"/>
            <p14:sldId id="429"/>
            <p14:sldId id="431"/>
            <p14:sldId id="406"/>
            <p14:sldId id="392"/>
            <p14:sldId id="430"/>
            <p14:sldId id="393"/>
            <p14:sldId id="432"/>
            <p14:sldId id="457"/>
            <p14:sldId id="459"/>
            <p14:sldId id="460"/>
            <p14:sldId id="407"/>
            <p14:sldId id="458"/>
            <p14:sldId id="461"/>
            <p14:sldId id="463"/>
            <p14:sldId id="464"/>
            <p14:sldId id="465"/>
            <p14:sldId id="487"/>
            <p14:sldId id="408"/>
            <p14:sldId id="462"/>
            <p14:sldId id="466"/>
            <p14:sldId id="469"/>
            <p14:sldId id="470"/>
            <p14:sldId id="467"/>
            <p14:sldId id="471"/>
            <p14:sldId id="409"/>
            <p14:sldId id="472"/>
            <p14:sldId id="477"/>
            <p14:sldId id="473"/>
            <p14:sldId id="474"/>
            <p14:sldId id="475"/>
            <p14:sldId id="478"/>
            <p14:sldId id="378"/>
            <p14:sldId id="476"/>
            <p14:sldId id="488"/>
            <p14:sldId id="479"/>
            <p14:sldId id="480"/>
            <p14:sldId id="489"/>
          </p14:sldIdLst>
        </p14:section>
        <p14:section name="Untitled Section" id="{5F8371B0-A48C-443C-997F-792CF1D8C657}">
          <p14:sldIdLst>
            <p14:sldId id="482"/>
            <p14:sldId id="483"/>
            <p14:sldId id="484"/>
            <p14:sldId id="468"/>
            <p14:sldId id="485"/>
            <p14:sldId id="486"/>
            <p14:sldId id="399"/>
          </p14:sldIdLst>
        </p14:section>
      </p14:sectionLst>
    </p:ex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4D49"/>
    <a:srgbClr val="505759"/>
    <a:srgbClr val="03873A"/>
    <a:srgbClr val="005A70"/>
    <a:srgbClr val="BBBBBB"/>
    <a:srgbClr val="000000"/>
    <a:srgbClr val="003057"/>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3184" autoAdjust="0"/>
  </p:normalViewPr>
  <p:slideViewPr>
    <p:cSldViewPr snapToGrid="0" showGuides="1">
      <p:cViewPr varScale="1">
        <p:scale>
          <a:sx n="72" d="100"/>
          <a:sy n="72" d="100"/>
        </p:scale>
        <p:origin x="1392" y="66"/>
      </p:cViewPr>
      <p:guideLst>
        <p:guide orient="horz"/>
        <p:guide pos="5759"/>
        <p:guide/>
        <p:guide orient="horz" pos="256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6/8/2020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1576086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057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chemeClr val="tx1"/>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1379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25152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3591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7902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53652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752950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07140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552450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US"/>
              <a:t>Second level</a:t>
            </a:r>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76767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456063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dirty="0"/>
              <a:t>Space for logo</a:t>
            </a:r>
            <a:endParaRPr lang="en-US" dirty="0"/>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516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96745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a:t>Click to edit Master text styles</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a:t>Click to edit Master text styles</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9598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a:t>Click to edit Master text styles</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a:t>Click to edit Master text styles</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a:t>Click to edit Master text styles</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8688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2"/>
                </a:solidFill>
                <a:latin typeface="+mj-lt"/>
              </a:defRPr>
            </a:lvl1pPr>
          </a:lstStyle>
          <a:p>
            <a:r>
              <a:rPr lang="en-US"/>
              <a:t>Click to edit Master title style</a:t>
            </a:r>
            <a:endParaRPr lang="en-GB" dirty="0"/>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bg2"/>
                </a:solidFill>
              </a:defRPr>
            </a:lvl1pPr>
            <a:lvl2pPr marL="0" indent="0" algn="ctr">
              <a:lnSpc>
                <a:spcPts val="2100"/>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5979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420800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5824" y="1332225"/>
            <a:ext cx="4334326" cy="393450"/>
          </a:xfrm>
        </p:spPr>
        <p:txBody>
          <a:bodyPr anchor="b" anchorCtr="0"/>
          <a:lstStyle>
            <a:lvl1pPr>
              <a:lnSpc>
                <a:spcPts val="2800"/>
              </a:lnSpc>
              <a:defRPr sz="2600">
                <a:solidFill>
                  <a:schemeClr val="tx2"/>
                </a:solidFill>
              </a:defRPr>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4508500" y="2000250"/>
            <a:ext cx="4102100" cy="3113088"/>
          </a:xfrm>
        </p:spPr>
        <p:txBody>
          <a:bodyPr/>
          <a:lstStyle>
            <a:lvl1pPr marL="428625" indent="-428625">
              <a:lnSpc>
                <a:spcPts val="1800"/>
              </a:lnSpc>
              <a:spcAft>
                <a:spcPts val="600"/>
              </a:spcAft>
              <a:tabLst>
                <a:tab pos="409575" algn="l"/>
              </a:tabLst>
              <a:defRPr sz="1600">
                <a:solidFill>
                  <a:schemeClr val="bg2"/>
                </a:solidFill>
              </a:defRPr>
            </a:lvl1pPr>
            <a:lvl2pPr>
              <a:lnSpc>
                <a:spcPts val="1800"/>
              </a:lnSpc>
              <a:spcAft>
                <a:spcPts val="0"/>
              </a:spcAft>
              <a:defRPr sz="1600">
                <a:solidFill>
                  <a:schemeClr val="tx2"/>
                </a:solidFill>
              </a:defRPr>
            </a:lvl2pPr>
          </a:lstStyle>
          <a:p>
            <a:pPr lvl="0"/>
            <a:r>
              <a:rPr lang="en-US" dirty="0"/>
              <a:t>00	Click to edit Master text styles</a:t>
            </a:r>
          </a:p>
        </p:txBody>
      </p:sp>
      <p:sp>
        <p:nvSpPr>
          <p:cNvPr id="8" name="Picture Placeholder 6"/>
          <p:cNvSpPr>
            <a:spLocks noGrp="1"/>
          </p:cNvSpPr>
          <p:nvPr>
            <p:ph type="pic" sz="quarter" idx="12" hasCustomPrompt="1"/>
          </p:nvPr>
        </p:nvSpPr>
        <p:spPr>
          <a:xfrm>
            <a:off x="1" y="0"/>
            <a:ext cx="38766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7" name="Straight Connector 6"/>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4986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3777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a:lum/>
          </a:blip>
          <a:srcRect/>
          <a:stretch>
            <a:fillRect l="-57000" r="-57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8478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41288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a:lum/>
          </a:blip>
          <a:srcRect/>
          <a:stretch>
            <a:fillRect l="-54000" r="-54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7330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dirty="0"/>
          </a:p>
        </p:txBody>
      </p:sp>
    </p:spTree>
    <p:extLst>
      <p:ext uri="{BB962C8B-B14F-4D97-AF65-F5344CB8AC3E}">
        <p14:creationId xmlns:p14="http://schemas.microsoft.com/office/powerpoint/2010/main" val="419348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703" r:id="rId4"/>
    <p:sldLayoutId id="2147483736" r:id="rId5"/>
    <p:sldLayoutId id="2147483737" r:id="rId6"/>
    <p:sldLayoutId id="2147483738" r:id="rId7"/>
    <p:sldLayoutId id="2147483739" r:id="rId8"/>
    <p:sldLayoutId id="2147483667" r:id="rId9"/>
    <p:sldLayoutId id="2147483740" r:id="rId10"/>
    <p:sldLayoutId id="2147483718" r:id="rId11"/>
    <p:sldLayoutId id="2147483719" r:id="rId12"/>
    <p:sldLayoutId id="2147483720" r:id="rId13"/>
    <p:sldLayoutId id="2147483721" r:id="rId14"/>
    <p:sldLayoutId id="2147483728" r:id="rId15"/>
    <p:sldLayoutId id="2147483723" r:id="rId16"/>
    <p:sldLayoutId id="2147483676" r:id="rId17"/>
    <p:sldLayoutId id="2147483691" r:id="rId18"/>
    <p:sldLayoutId id="2147483729" r:id="rId19"/>
    <p:sldLayoutId id="2147483730" r:id="rId20"/>
    <p:sldLayoutId id="2147483726" r:id="rId21"/>
    <p:sldLayoutId id="2147483731" r:id="rId22"/>
    <p:sldLayoutId id="2147483732" r:id="rId23"/>
    <p:sldLayoutId id="2147483682" r:id="rId24"/>
    <p:sldLayoutId id="2147483695" r:id="rId25"/>
    <p:sldLayoutId id="2147483698" r:id="rId26"/>
    <p:sldLayoutId id="2147483694" r:id="rId27"/>
    <p:sldLayoutId id="2147483654" r:id="rId28"/>
    <p:sldLayoutId id="2147483727" r:id="rId29"/>
    <p:sldLayoutId id="2147483733" r:id="rId30"/>
    <p:sldLayoutId id="2147483663" r:id="rId31"/>
    <p:sldLayoutId id="2147483734" r:id="rId32"/>
    <p:sldLayoutId id="2147483735" r:id="rId33"/>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0063"/>
            <a:ext cx="3683000" cy="2749893"/>
          </a:xfrm>
        </p:spPr>
        <p:txBody>
          <a:bodyPr/>
          <a:lstStyle/>
          <a:p>
            <a:r>
              <a:rPr lang="en-GB" dirty="0"/>
              <a:t>English Language</a:t>
            </a:r>
            <a:br>
              <a:rPr lang="en-GB" dirty="0"/>
            </a:br>
            <a:r>
              <a:rPr lang="en-GB" dirty="0"/>
              <a:t>Live Lesson</a:t>
            </a:r>
            <a:br>
              <a:rPr lang="en-GB" dirty="0"/>
            </a:br>
            <a:r>
              <a:rPr lang="en-GB" dirty="0" err="1"/>
              <a:t>Lesson</a:t>
            </a:r>
            <a:r>
              <a:rPr lang="en-GB" dirty="0"/>
              <a:t> 2</a:t>
            </a:r>
            <a:br>
              <a:rPr lang="en-GB" dirty="0"/>
            </a:br>
            <a:r>
              <a:rPr lang="en-GB" dirty="0"/>
              <a:t>Using Language Effectively</a:t>
            </a:r>
            <a:br>
              <a:rPr lang="en-GB" dirty="0"/>
            </a:br>
            <a:endParaRPr lang="en-US" dirty="0"/>
          </a:p>
        </p:txBody>
      </p:sp>
      <p:sp>
        <p:nvSpPr>
          <p:cNvPr id="4" name="Text Placeholder 3"/>
          <p:cNvSpPr>
            <a:spLocks noGrp="1"/>
          </p:cNvSpPr>
          <p:nvPr>
            <p:ph type="body" sz="quarter" idx="10"/>
          </p:nvPr>
        </p:nvSpPr>
        <p:spPr/>
        <p:txBody>
          <a:bodyPr/>
          <a:lstStyle/>
          <a:p>
            <a:r>
              <a:rPr lang="en-GB" dirty="0"/>
              <a:t>June 2020</a:t>
            </a:r>
            <a:endParaRPr lang="en-US" dirty="0"/>
          </a:p>
        </p:txBody>
      </p:sp>
      <p:pic>
        <p:nvPicPr>
          <p:cNvPr id="10" name="Picture Placeholder 9">
            <a:extLst>
              <a:ext uri="{FF2B5EF4-FFF2-40B4-BE49-F238E27FC236}">
                <a16:creationId xmlns:a16="http://schemas.microsoft.com/office/drawing/2014/main" id="{287FA538-2892-43DE-91B0-03C271A50F28}"/>
              </a:ext>
            </a:extLst>
          </p:cNvPr>
          <p:cNvPicPr>
            <a:picLocks noGrp="1" noChangeAspect="1"/>
          </p:cNvPicPr>
          <p:nvPr>
            <p:ph type="pic" sz="quarter" idx="12"/>
          </p:nvPr>
        </p:nvPicPr>
        <p:blipFill>
          <a:blip r:embed="rId3"/>
          <a:srcRect l="16142" r="16142"/>
          <a:stretch>
            <a:fillRect/>
          </a:stretch>
        </p:blipFill>
        <p:spPr>
          <a:xfrm>
            <a:off x="4660777" y="0"/>
            <a:ext cx="4483222" cy="6858000"/>
          </a:xfrm>
          <a:prstGeom prst="rect">
            <a:avLst/>
          </a:prstGeom>
        </p:spPr>
      </p:pic>
      <p:cxnSp>
        <p:nvCxnSpPr>
          <p:cNvPr id="6" name="Straight Connector 5"/>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1</a:t>
            </a:fld>
            <a:endParaRPr lang="en-GB" dirty="0">
              <a:solidFill>
                <a:schemeClr val="bg2"/>
              </a:solidFill>
            </a:endParaRPr>
          </a:p>
        </p:txBody>
      </p:sp>
    </p:spTree>
    <p:extLst>
      <p:ext uri="{BB962C8B-B14F-4D97-AF65-F5344CB8AC3E}">
        <p14:creationId xmlns:p14="http://schemas.microsoft.com/office/powerpoint/2010/main" val="26092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612211"/>
          </a:xfrm>
        </p:spPr>
        <p:txBody>
          <a:bodyPr/>
          <a:lstStyle/>
          <a:p>
            <a:r>
              <a:rPr lang="en-GB" dirty="0">
                <a:solidFill>
                  <a:schemeClr val="tx1"/>
                </a:solidFill>
              </a:rPr>
              <a:t>Task 1: Restaurant Review</a:t>
            </a:r>
            <a:endParaRPr lang="en-US" dirty="0">
              <a:solidFill>
                <a:schemeClr val="tx1"/>
              </a:solidFill>
            </a:endParaRPr>
          </a:p>
        </p:txBody>
      </p:sp>
      <p:sp>
        <p:nvSpPr>
          <p:cNvPr id="3" name="Text Placeholder 2"/>
          <p:cNvSpPr>
            <a:spLocks noGrp="1"/>
          </p:cNvSpPr>
          <p:nvPr>
            <p:ph type="body" sz="quarter" idx="10"/>
          </p:nvPr>
        </p:nvSpPr>
        <p:spPr>
          <a:xfrm>
            <a:off x="316408" y="1029810"/>
            <a:ext cx="7429223" cy="1115925"/>
          </a:xfrm>
        </p:spPr>
        <p:txBody>
          <a:bodyPr/>
          <a:lstStyle/>
          <a:p>
            <a:pPr marL="0" indent="0">
              <a:buNone/>
            </a:pPr>
            <a:r>
              <a:rPr lang="en-US" sz="2000" dirty="0">
                <a:solidFill>
                  <a:schemeClr val="tx1"/>
                </a:solidFill>
              </a:rPr>
              <a:t>Setting the scene:</a:t>
            </a:r>
          </a:p>
          <a:p>
            <a:pPr marL="0" indent="0">
              <a:buNone/>
            </a:pPr>
            <a:r>
              <a:rPr lang="en-US" sz="2000" dirty="0">
                <a:solidFill>
                  <a:schemeClr val="tx1"/>
                </a:solidFill>
              </a:rPr>
              <a:t>Imagine that each of the three individuals we have met visit a restaurant and order one of these dishes. </a:t>
            </a:r>
          </a:p>
        </p:txBody>
      </p:sp>
      <p:sp>
        <p:nvSpPr>
          <p:cNvPr id="4" name="Slide Number Placeholder 3"/>
          <p:cNvSpPr>
            <a:spLocks noGrp="1"/>
          </p:cNvSpPr>
          <p:nvPr>
            <p:ph type="sldNum" sz="quarter" idx="4"/>
          </p:nvPr>
        </p:nvSpPr>
        <p:spPr/>
        <p:txBody>
          <a:bodyPr/>
          <a:lstStyle/>
          <a:p>
            <a:fld id="{DDBE135E-2566-4748-853C-8A3B78F0FB00}" type="slidenum">
              <a:rPr lang="en-GB" smtClean="0"/>
              <a:pPr/>
              <a:t>10</a:t>
            </a:fld>
            <a:endParaRPr lang="en-GB" dirty="0"/>
          </a:p>
        </p:txBody>
      </p:sp>
      <p:pic>
        <p:nvPicPr>
          <p:cNvPr id="6" name="Picture 5">
            <a:extLst>
              <a:ext uri="{FF2B5EF4-FFF2-40B4-BE49-F238E27FC236}">
                <a16:creationId xmlns:a16="http://schemas.microsoft.com/office/drawing/2014/main" id="{F9A789E8-9082-4C65-AF70-C7CF7D4858FB}"/>
              </a:ext>
            </a:extLst>
          </p:cNvPr>
          <p:cNvPicPr>
            <a:picLocks noChangeAspect="1"/>
          </p:cNvPicPr>
          <p:nvPr/>
        </p:nvPicPr>
        <p:blipFill>
          <a:blip r:embed="rId2"/>
          <a:stretch>
            <a:fillRect/>
          </a:stretch>
        </p:blipFill>
        <p:spPr>
          <a:xfrm>
            <a:off x="227308" y="2070717"/>
            <a:ext cx="4174792" cy="2865268"/>
          </a:xfrm>
          <a:prstGeom prst="rect">
            <a:avLst/>
          </a:prstGeom>
        </p:spPr>
      </p:pic>
      <p:pic>
        <p:nvPicPr>
          <p:cNvPr id="5" name="Picture 4">
            <a:extLst>
              <a:ext uri="{FF2B5EF4-FFF2-40B4-BE49-F238E27FC236}">
                <a16:creationId xmlns:a16="http://schemas.microsoft.com/office/drawing/2014/main" id="{B488ED26-C19B-46D3-ADB8-E948BA61DDC0}"/>
              </a:ext>
            </a:extLst>
          </p:cNvPr>
          <p:cNvPicPr>
            <a:picLocks noChangeAspect="1"/>
          </p:cNvPicPr>
          <p:nvPr/>
        </p:nvPicPr>
        <p:blipFill rotWithShape="1">
          <a:blip r:embed="rId3"/>
          <a:srcRect t="14020"/>
          <a:stretch/>
        </p:blipFill>
        <p:spPr>
          <a:xfrm>
            <a:off x="4634144" y="2070717"/>
            <a:ext cx="3855926" cy="2865268"/>
          </a:xfrm>
          <a:prstGeom prst="rect">
            <a:avLst/>
          </a:prstGeom>
        </p:spPr>
      </p:pic>
    </p:spTree>
    <p:extLst>
      <p:ext uri="{BB962C8B-B14F-4D97-AF65-F5344CB8AC3E}">
        <p14:creationId xmlns:p14="http://schemas.microsoft.com/office/powerpoint/2010/main" val="64748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Form and Purpose</a:t>
            </a:r>
            <a:endParaRPr lang="en-US" dirty="0">
              <a:solidFill>
                <a:schemeClr val="tx1"/>
              </a:solidFill>
            </a:endParaRPr>
          </a:p>
        </p:txBody>
      </p:sp>
      <p:sp>
        <p:nvSpPr>
          <p:cNvPr id="3" name="Text Placeholder 2"/>
          <p:cNvSpPr>
            <a:spLocks noGrp="1"/>
          </p:cNvSpPr>
          <p:nvPr>
            <p:ph type="body" sz="quarter" idx="10"/>
          </p:nvPr>
        </p:nvSpPr>
        <p:spPr>
          <a:xfrm>
            <a:off x="392005" y="1356988"/>
            <a:ext cx="6496050" cy="3781425"/>
          </a:xfrm>
        </p:spPr>
        <p:txBody>
          <a:bodyPr/>
          <a:lstStyle/>
          <a:p>
            <a:pPr marL="0" indent="0">
              <a:buNone/>
            </a:pPr>
            <a:r>
              <a:rPr lang="en-US" sz="2000" dirty="0">
                <a:solidFill>
                  <a:srgbClr val="FF0000"/>
                </a:solidFill>
              </a:rPr>
              <a:t>Review</a:t>
            </a:r>
          </a:p>
          <a:p>
            <a:pPr marL="0" indent="0">
              <a:buNone/>
            </a:pPr>
            <a:r>
              <a:rPr lang="en-US" sz="2000" dirty="0">
                <a:solidFill>
                  <a:srgbClr val="FF0000"/>
                </a:solidFill>
              </a:rPr>
              <a:t>A critical assessment of something. </a:t>
            </a:r>
          </a:p>
          <a:p>
            <a:pPr marL="0" indent="0">
              <a:buNone/>
            </a:pPr>
            <a:r>
              <a:rPr lang="en-US" sz="2000" dirty="0">
                <a:solidFill>
                  <a:schemeClr val="tx1"/>
                </a:solidFill>
              </a:rPr>
              <a:t>In other words, a review is a judgement or evaluation of something – going into detail and offering evidence to support the views.</a:t>
            </a:r>
          </a:p>
          <a:p>
            <a:pPr marL="0" indent="0">
              <a:buNone/>
            </a:pPr>
            <a:r>
              <a:rPr lang="en-US" sz="2000" dirty="0">
                <a:solidFill>
                  <a:schemeClr val="tx1"/>
                </a:solidFill>
              </a:rPr>
              <a:t>It is an opinionated piece of writing.</a:t>
            </a:r>
          </a:p>
          <a:p>
            <a:pPr marL="0" indent="0">
              <a:buNone/>
            </a:pPr>
            <a:r>
              <a:rPr lang="en-US" sz="2000" dirty="0">
                <a:solidFill>
                  <a:schemeClr val="tx1"/>
                </a:solidFill>
              </a:rPr>
              <a:t>There is also a persuasive element – you are trying to persuade your reader that your opinion is justified and valid.</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11</a:t>
            </a:fld>
            <a:endParaRPr lang="en-GB" dirty="0"/>
          </a:p>
        </p:txBody>
      </p:sp>
    </p:spTree>
    <p:extLst>
      <p:ext uri="{BB962C8B-B14F-4D97-AF65-F5344CB8AC3E}">
        <p14:creationId xmlns:p14="http://schemas.microsoft.com/office/powerpoint/2010/main" val="151349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777" y="5572679"/>
            <a:ext cx="8204046" cy="428626"/>
          </a:xfrm>
        </p:spPr>
        <p:txBody>
          <a:bodyPr/>
          <a:lstStyle/>
          <a:p>
            <a:pPr>
              <a:lnSpc>
                <a:spcPct val="100000"/>
              </a:lnSpc>
            </a:pPr>
            <a:r>
              <a:rPr lang="en-GB" sz="2000" dirty="0">
                <a:solidFill>
                  <a:srgbClr val="FF0000"/>
                </a:solidFill>
                <a:latin typeface="+mn-lt"/>
              </a:rPr>
              <a:t>Noun Phrase</a:t>
            </a:r>
            <a:br>
              <a:rPr lang="en-GB" sz="2000" dirty="0">
                <a:solidFill>
                  <a:srgbClr val="FF0000"/>
                </a:solidFill>
                <a:latin typeface="+mn-lt"/>
              </a:rPr>
            </a:br>
            <a:r>
              <a:rPr lang="en-GB" sz="2000" dirty="0">
                <a:solidFill>
                  <a:srgbClr val="FF0000"/>
                </a:solidFill>
                <a:latin typeface="+mn-lt"/>
              </a:rPr>
              <a:t>A group of words that can be replaced by a pronoun</a:t>
            </a:r>
            <a:endParaRPr lang="en-US" sz="2000" dirty="0">
              <a:solidFill>
                <a:srgbClr val="FF0000"/>
              </a:solidFill>
              <a:latin typeface="+mn-lt"/>
            </a:endParaRPr>
          </a:p>
        </p:txBody>
      </p:sp>
      <p:sp>
        <p:nvSpPr>
          <p:cNvPr id="12" name="Text Placeholder 11"/>
          <p:cNvSpPr>
            <a:spLocks noGrp="1"/>
          </p:cNvSpPr>
          <p:nvPr>
            <p:ph type="body" sz="quarter" idx="10"/>
          </p:nvPr>
        </p:nvSpPr>
        <p:spPr/>
        <p:txBody>
          <a:bodyPr/>
          <a:lstStyle/>
          <a:p>
            <a:r>
              <a:rPr lang="en-GB" dirty="0"/>
              <a:t>Determiner</a:t>
            </a:r>
            <a:endParaRPr lang="en-US" dirty="0"/>
          </a:p>
        </p:txBody>
      </p:sp>
      <p:sp>
        <p:nvSpPr>
          <p:cNvPr id="13" name="Text Placeholder 12"/>
          <p:cNvSpPr>
            <a:spLocks noGrp="1"/>
          </p:cNvSpPr>
          <p:nvPr>
            <p:ph type="body" sz="quarter" idx="11"/>
          </p:nvPr>
        </p:nvSpPr>
        <p:spPr>
          <a:xfrm>
            <a:off x="670514" y="3277498"/>
            <a:ext cx="2245969" cy="1458808"/>
          </a:xfrm>
        </p:spPr>
        <p:txBody>
          <a:bodyPr/>
          <a:lstStyle/>
          <a:p>
            <a:pPr>
              <a:lnSpc>
                <a:spcPct val="100000"/>
              </a:lnSpc>
            </a:pPr>
            <a:r>
              <a:rPr lang="en-GB" sz="1800" dirty="0"/>
              <a:t>The</a:t>
            </a:r>
          </a:p>
          <a:p>
            <a:pPr>
              <a:lnSpc>
                <a:spcPct val="100000"/>
              </a:lnSpc>
            </a:pPr>
            <a:r>
              <a:rPr lang="en-GB" sz="1800" dirty="0"/>
              <a:t>A</a:t>
            </a:r>
          </a:p>
          <a:p>
            <a:pPr>
              <a:lnSpc>
                <a:spcPct val="100000"/>
              </a:lnSpc>
            </a:pPr>
            <a:r>
              <a:rPr lang="en-GB" sz="1800" dirty="0"/>
              <a:t>An</a:t>
            </a:r>
          </a:p>
          <a:p>
            <a:pPr>
              <a:lnSpc>
                <a:spcPct val="100000"/>
              </a:lnSpc>
            </a:pPr>
            <a:r>
              <a:rPr lang="en-GB" sz="1800" dirty="0"/>
              <a:t>My </a:t>
            </a:r>
          </a:p>
          <a:p>
            <a:pPr>
              <a:lnSpc>
                <a:spcPct val="100000"/>
              </a:lnSpc>
            </a:pPr>
            <a:r>
              <a:rPr lang="en-GB" sz="1800" dirty="0"/>
              <a:t>Their</a:t>
            </a:r>
          </a:p>
          <a:p>
            <a:endParaRPr lang="en-GB" dirty="0"/>
          </a:p>
          <a:p>
            <a:endParaRPr lang="en-GB" dirty="0"/>
          </a:p>
          <a:p>
            <a:r>
              <a:rPr lang="en-GB" dirty="0"/>
              <a:t> </a:t>
            </a:r>
            <a:endParaRPr lang="en-US" dirty="0"/>
          </a:p>
          <a:p>
            <a:endParaRPr lang="en-US" dirty="0"/>
          </a:p>
        </p:txBody>
      </p:sp>
      <p:sp>
        <p:nvSpPr>
          <p:cNvPr id="14" name="Text Placeholder 13"/>
          <p:cNvSpPr>
            <a:spLocks noGrp="1"/>
          </p:cNvSpPr>
          <p:nvPr>
            <p:ph type="body" sz="quarter" idx="12"/>
          </p:nvPr>
        </p:nvSpPr>
        <p:spPr/>
        <p:txBody>
          <a:bodyPr/>
          <a:lstStyle/>
          <a:p>
            <a:r>
              <a:rPr lang="en-GB" dirty="0"/>
              <a:t>Adjective</a:t>
            </a:r>
            <a:endParaRPr lang="en-US" dirty="0"/>
          </a:p>
        </p:txBody>
      </p:sp>
      <p:sp>
        <p:nvSpPr>
          <p:cNvPr id="15" name="Text Placeholder 14"/>
          <p:cNvSpPr>
            <a:spLocks noGrp="1"/>
          </p:cNvSpPr>
          <p:nvPr>
            <p:ph type="body" sz="quarter" idx="13"/>
          </p:nvPr>
        </p:nvSpPr>
        <p:spPr/>
        <p:txBody>
          <a:bodyPr/>
          <a:lstStyle/>
          <a:p>
            <a:pPr>
              <a:lnSpc>
                <a:spcPct val="100000"/>
              </a:lnSpc>
            </a:pPr>
            <a:r>
              <a:rPr lang="en-US" sz="1800" dirty="0"/>
              <a:t>Exquisite</a:t>
            </a:r>
          </a:p>
          <a:p>
            <a:pPr>
              <a:lnSpc>
                <a:spcPct val="100000"/>
              </a:lnSpc>
            </a:pPr>
            <a:r>
              <a:rPr lang="en-US" sz="1800" dirty="0"/>
              <a:t>Overpriced</a:t>
            </a:r>
          </a:p>
          <a:p>
            <a:pPr>
              <a:lnSpc>
                <a:spcPct val="100000"/>
              </a:lnSpc>
            </a:pPr>
            <a:r>
              <a:rPr lang="en-US" sz="1800" dirty="0"/>
              <a:t>Pretentious</a:t>
            </a:r>
          </a:p>
          <a:p>
            <a:pPr>
              <a:lnSpc>
                <a:spcPct val="100000"/>
              </a:lnSpc>
            </a:pPr>
            <a:r>
              <a:rPr lang="en-US" sz="1800" dirty="0"/>
              <a:t>Insta-friendly</a:t>
            </a:r>
          </a:p>
          <a:p>
            <a:pPr>
              <a:lnSpc>
                <a:spcPct val="100000"/>
              </a:lnSpc>
            </a:pPr>
            <a:r>
              <a:rPr lang="en-US" sz="1800" dirty="0"/>
              <a:t>Delicious</a:t>
            </a:r>
          </a:p>
          <a:p>
            <a:pPr>
              <a:lnSpc>
                <a:spcPct val="100000"/>
              </a:lnSpc>
            </a:pPr>
            <a:r>
              <a:rPr lang="en-US" sz="1800" dirty="0"/>
              <a:t>Unusual</a:t>
            </a:r>
          </a:p>
          <a:p>
            <a:pPr>
              <a:lnSpc>
                <a:spcPct val="100000"/>
              </a:lnSpc>
            </a:pPr>
            <a:r>
              <a:rPr lang="en-US" sz="1800" dirty="0"/>
              <a:t>Well-cooked</a:t>
            </a:r>
          </a:p>
          <a:p>
            <a:endParaRPr lang="en-US" dirty="0"/>
          </a:p>
        </p:txBody>
      </p:sp>
      <p:sp>
        <p:nvSpPr>
          <p:cNvPr id="16" name="Text Placeholder 15"/>
          <p:cNvSpPr>
            <a:spLocks noGrp="1"/>
          </p:cNvSpPr>
          <p:nvPr>
            <p:ph type="body" sz="quarter" idx="14"/>
          </p:nvPr>
        </p:nvSpPr>
        <p:spPr/>
        <p:txBody>
          <a:bodyPr/>
          <a:lstStyle/>
          <a:p>
            <a:r>
              <a:rPr lang="en-GB" dirty="0"/>
              <a:t>Noun</a:t>
            </a:r>
            <a:endParaRPr lang="en-US" dirty="0"/>
          </a:p>
        </p:txBody>
      </p:sp>
      <p:sp>
        <p:nvSpPr>
          <p:cNvPr id="17" name="Text Placeholder 16"/>
          <p:cNvSpPr>
            <a:spLocks noGrp="1"/>
          </p:cNvSpPr>
          <p:nvPr>
            <p:ph type="body" sz="quarter" idx="15"/>
          </p:nvPr>
        </p:nvSpPr>
        <p:spPr>
          <a:xfrm>
            <a:off x="6271761" y="3277498"/>
            <a:ext cx="2245969" cy="1354981"/>
          </a:xfrm>
        </p:spPr>
        <p:txBody>
          <a:bodyPr/>
          <a:lstStyle/>
          <a:p>
            <a:pPr>
              <a:lnSpc>
                <a:spcPct val="100000"/>
              </a:lnSpc>
            </a:pPr>
            <a:r>
              <a:rPr lang="en-GB" sz="1800" dirty="0"/>
              <a:t>Eggs</a:t>
            </a:r>
          </a:p>
          <a:p>
            <a:pPr>
              <a:lnSpc>
                <a:spcPct val="100000"/>
              </a:lnSpc>
            </a:pPr>
            <a:r>
              <a:rPr lang="en-GB" sz="1800" dirty="0"/>
              <a:t>Plate</a:t>
            </a:r>
          </a:p>
          <a:p>
            <a:pPr>
              <a:lnSpc>
                <a:spcPct val="100000"/>
              </a:lnSpc>
            </a:pPr>
            <a:r>
              <a:rPr lang="en-GB" sz="1800" dirty="0"/>
              <a:t>Spinach</a:t>
            </a:r>
          </a:p>
          <a:p>
            <a:pPr>
              <a:lnSpc>
                <a:spcPct val="100000"/>
              </a:lnSpc>
            </a:pPr>
            <a:r>
              <a:rPr lang="en-GB" sz="1800" dirty="0"/>
              <a:t>Burger</a:t>
            </a:r>
          </a:p>
          <a:p>
            <a:pPr>
              <a:lnSpc>
                <a:spcPct val="100000"/>
              </a:lnSpc>
            </a:pPr>
            <a:r>
              <a:rPr lang="en-GB" sz="1800" dirty="0"/>
              <a:t>Bun</a:t>
            </a:r>
          </a:p>
          <a:p>
            <a:pPr>
              <a:lnSpc>
                <a:spcPct val="100000"/>
              </a:lnSpc>
            </a:pPr>
            <a:r>
              <a:rPr lang="en-GB" sz="1800" dirty="0"/>
              <a:t>Avocado</a:t>
            </a:r>
          </a:p>
          <a:p>
            <a:pPr>
              <a:lnSpc>
                <a:spcPct val="100000"/>
              </a:lnSpc>
            </a:pPr>
            <a:r>
              <a:rPr lang="en-GB" sz="1800" dirty="0"/>
              <a:t>Meal</a:t>
            </a:r>
          </a:p>
          <a:p>
            <a:endParaRPr lang="en-GB" dirty="0"/>
          </a:p>
          <a:p>
            <a:endParaRPr lang="en-GB" dirty="0"/>
          </a:p>
          <a:p>
            <a:endParaRPr lang="en-US" dirty="0"/>
          </a:p>
        </p:txBody>
      </p:sp>
      <p:sp>
        <p:nvSpPr>
          <p:cNvPr id="18" name="Text Placeholder 17"/>
          <p:cNvSpPr>
            <a:spLocks noGrp="1"/>
          </p:cNvSpPr>
          <p:nvPr>
            <p:ph type="body" sz="quarter" idx="16"/>
          </p:nvPr>
        </p:nvSpPr>
        <p:spPr>
          <a:xfrm>
            <a:off x="200082" y="231846"/>
            <a:ext cx="8199806" cy="2046715"/>
          </a:xfrm>
        </p:spPr>
        <p:txBody>
          <a:bodyPr/>
          <a:lstStyle/>
          <a:p>
            <a:r>
              <a:rPr lang="en-GB" sz="2400" b="1" dirty="0"/>
              <a:t>Developing a Voice</a:t>
            </a:r>
          </a:p>
          <a:p>
            <a:endParaRPr lang="en-GB" sz="2400" b="1" dirty="0"/>
          </a:p>
          <a:p>
            <a:r>
              <a:rPr lang="en-GB" sz="2000" b="1" dirty="0">
                <a:solidFill>
                  <a:schemeClr val="tx2"/>
                </a:solidFill>
              </a:rPr>
              <a:t>For each of the three characters, create an expanded noun phrase which suits the personality you have decided they have. </a:t>
            </a:r>
            <a:endParaRPr lang="en-GB" sz="1800" b="1" dirty="0">
              <a:solidFill>
                <a:schemeClr val="tx2"/>
              </a:solidFill>
            </a:endParaRPr>
          </a:p>
          <a:p>
            <a:endParaRPr lang="en-GB" b="1" dirty="0"/>
          </a:p>
          <a:p>
            <a:endParaRPr lang="en-GB" b="1" dirty="0"/>
          </a:p>
          <a:p>
            <a:r>
              <a:rPr lang="en-GB" dirty="0"/>
              <a:t> </a:t>
            </a:r>
            <a:endParaRPr lang="en-US" dirty="0"/>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3057"/>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srgbClr val="003057"/>
              </a:solidFill>
              <a:effectLst/>
              <a:uLnTx/>
              <a:uFillTx/>
              <a:latin typeface="Arial"/>
            </a:endParaRPr>
          </a:p>
        </p:txBody>
      </p:sp>
    </p:spTree>
    <p:extLst>
      <p:ext uri="{BB962C8B-B14F-4D97-AF65-F5344CB8AC3E}">
        <p14:creationId xmlns:p14="http://schemas.microsoft.com/office/powerpoint/2010/main" val="337107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Task 2</a:t>
            </a:r>
            <a:br>
              <a:rPr lang="en-GB" dirty="0">
                <a:solidFill>
                  <a:schemeClr val="tx1"/>
                </a:solidFill>
              </a:rPr>
            </a:br>
            <a:r>
              <a:rPr lang="en-GB" dirty="0">
                <a:solidFill>
                  <a:schemeClr val="tx1"/>
                </a:solidFill>
              </a:rPr>
              <a:t>Letter to the Council</a:t>
            </a:r>
            <a:endParaRPr lang="en-US" dirty="0">
              <a:solidFill>
                <a:schemeClr val="tx1"/>
              </a:solidFill>
            </a:endParaRPr>
          </a:p>
        </p:txBody>
      </p:sp>
      <p:sp>
        <p:nvSpPr>
          <p:cNvPr id="3" name="Text Placeholder 2"/>
          <p:cNvSpPr>
            <a:spLocks noGrp="1"/>
          </p:cNvSpPr>
          <p:nvPr>
            <p:ph type="body" sz="quarter" idx="10"/>
          </p:nvPr>
        </p:nvSpPr>
        <p:spPr>
          <a:xfrm>
            <a:off x="392005" y="1356988"/>
            <a:ext cx="6496050" cy="3781425"/>
          </a:xfrm>
        </p:spPr>
        <p:txBody>
          <a:bodyPr/>
          <a:lstStyle/>
          <a:p>
            <a:pPr marL="0" indent="0">
              <a:buNone/>
            </a:pPr>
            <a:endParaRPr lang="en-US" dirty="0">
              <a:solidFill>
                <a:srgbClr val="FF0000"/>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13</a:t>
            </a:fld>
            <a:endParaRPr lang="en-GB" dirty="0"/>
          </a:p>
        </p:txBody>
      </p:sp>
      <p:sp>
        <p:nvSpPr>
          <p:cNvPr id="5" name="TextBox 4">
            <a:extLst>
              <a:ext uri="{FF2B5EF4-FFF2-40B4-BE49-F238E27FC236}">
                <a16:creationId xmlns:a16="http://schemas.microsoft.com/office/drawing/2014/main" id="{85677E0F-C12D-4BEB-B528-FB52E2A6B5A3}"/>
              </a:ext>
            </a:extLst>
          </p:cNvPr>
          <p:cNvSpPr txBox="1"/>
          <p:nvPr/>
        </p:nvSpPr>
        <p:spPr>
          <a:xfrm>
            <a:off x="392005" y="1633491"/>
            <a:ext cx="7056360" cy="2769989"/>
          </a:xfrm>
          <a:prstGeom prst="rect">
            <a:avLst/>
          </a:prstGeom>
          <a:noFill/>
        </p:spPr>
        <p:txBody>
          <a:bodyPr wrap="square" lIns="0" tIns="0" rIns="0" bIns="0" rtlCol="0">
            <a:spAutoFit/>
          </a:bodyPr>
          <a:lstStyle/>
          <a:p>
            <a:r>
              <a:rPr lang="en-GB" sz="2400" b="1" dirty="0"/>
              <a:t>What would the three characters want from the council?  </a:t>
            </a:r>
          </a:p>
          <a:p>
            <a:r>
              <a:rPr lang="en-GB" sz="2400" b="1" dirty="0"/>
              <a:t>What projects would they be interested in?</a:t>
            </a:r>
          </a:p>
          <a:p>
            <a:r>
              <a:rPr lang="en-GB" sz="2400" b="1" dirty="0"/>
              <a:t>Why?</a:t>
            </a:r>
          </a:p>
          <a:p>
            <a:r>
              <a:rPr lang="en-GB" sz="2400" b="1" dirty="0">
                <a:solidFill>
                  <a:schemeClr val="bg2">
                    <a:lumMod val="50000"/>
                    <a:lumOff val="50000"/>
                  </a:schemeClr>
                </a:solidFill>
              </a:rPr>
              <a:t>Select one of the characters and list two or three things they would be interested in and reasons why. </a:t>
            </a:r>
          </a:p>
          <a:p>
            <a:endParaRPr lang="en-GB" sz="1200" b="1" dirty="0">
              <a:solidFill>
                <a:schemeClr val="tx2"/>
              </a:solidFill>
            </a:endParaRPr>
          </a:p>
        </p:txBody>
      </p:sp>
    </p:spTree>
    <p:extLst>
      <p:ext uri="{BB962C8B-B14F-4D97-AF65-F5344CB8AC3E}">
        <p14:creationId xmlns:p14="http://schemas.microsoft.com/office/powerpoint/2010/main" val="216344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GB" dirty="0"/>
              <a:t>Determiner</a:t>
            </a:r>
            <a:endParaRPr lang="en-US" dirty="0"/>
          </a:p>
        </p:txBody>
      </p:sp>
      <p:sp>
        <p:nvSpPr>
          <p:cNvPr id="13" name="Text Placeholder 12"/>
          <p:cNvSpPr>
            <a:spLocks noGrp="1"/>
          </p:cNvSpPr>
          <p:nvPr>
            <p:ph type="body" sz="quarter" idx="11"/>
          </p:nvPr>
        </p:nvSpPr>
        <p:spPr>
          <a:xfrm>
            <a:off x="670514" y="3277498"/>
            <a:ext cx="2245969" cy="1458808"/>
          </a:xfrm>
        </p:spPr>
        <p:txBody>
          <a:bodyPr/>
          <a:lstStyle/>
          <a:p>
            <a:endParaRPr lang="en-GB" dirty="0"/>
          </a:p>
          <a:p>
            <a:endParaRPr lang="en-GB" dirty="0"/>
          </a:p>
          <a:p>
            <a:endParaRPr lang="en-GB" dirty="0"/>
          </a:p>
          <a:p>
            <a:r>
              <a:rPr lang="en-GB" dirty="0"/>
              <a:t> </a:t>
            </a:r>
            <a:endParaRPr lang="en-US" dirty="0"/>
          </a:p>
          <a:p>
            <a:endParaRPr lang="en-US" dirty="0"/>
          </a:p>
        </p:txBody>
      </p:sp>
      <p:sp>
        <p:nvSpPr>
          <p:cNvPr id="14" name="Text Placeholder 13"/>
          <p:cNvSpPr>
            <a:spLocks noGrp="1"/>
          </p:cNvSpPr>
          <p:nvPr>
            <p:ph type="body" sz="quarter" idx="12"/>
          </p:nvPr>
        </p:nvSpPr>
        <p:spPr/>
        <p:txBody>
          <a:bodyPr/>
          <a:lstStyle/>
          <a:p>
            <a:r>
              <a:rPr lang="en-GB" dirty="0"/>
              <a:t>Adjective</a:t>
            </a:r>
            <a:endParaRPr lang="en-US" dirty="0"/>
          </a:p>
        </p:txBody>
      </p:sp>
      <p:sp>
        <p:nvSpPr>
          <p:cNvPr id="15" name="Text Placeholder 14"/>
          <p:cNvSpPr>
            <a:spLocks noGrp="1"/>
          </p:cNvSpPr>
          <p:nvPr>
            <p:ph type="body" sz="quarter" idx="13"/>
          </p:nvPr>
        </p:nvSpPr>
        <p:spPr/>
        <p:txBody>
          <a:bodyPr/>
          <a:lstStyle/>
          <a:p>
            <a:endParaRPr lang="en-US" dirty="0"/>
          </a:p>
        </p:txBody>
      </p:sp>
      <p:sp>
        <p:nvSpPr>
          <p:cNvPr id="16" name="Text Placeholder 15"/>
          <p:cNvSpPr>
            <a:spLocks noGrp="1"/>
          </p:cNvSpPr>
          <p:nvPr>
            <p:ph type="body" sz="quarter" idx="14"/>
          </p:nvPr>
        </p:nvSpPr>
        <p:spPr/>
        <p:txBody>
          <a:bodyPr/>
          <a:lstStyle/>
          <a:p>
            <a:r>
              <a:rPr lang="en-GB" dirty="0"/>
              <a:t>Noun</a:t>
            </a:r>
            <a:endParaRPr lang="en-US" dirty="0"/>
          </a:p>
        </p:txBody>
      </p:sp>
      <p:sp>
        <p:nvSpPr>
          <p:cNvPr id="17" name="Text Placeholder 16"/>
          <p:cNvSpPr>
            <a:spLocks noGrp="1"/>
          </p:cNvSpPr>
          <p:nvPr>
            <p:ph type="body" sz="quarter" idx="15"/>
          </p:nvPr>
        </p:nvSpPr>
        <p:spPr>
          <a:xfrm>
            <a:off x="6271761" y="3277498"/>
            <a:ext cx="2245969" cy="1354981"/>
          </a:xfrm>
        </p:spPr>
        <p:txBody>
          <a:bodyPr/>
          <a:lstStyle/>
          <a:p>
            <a:endParaRPr lang="en-GB" dirty="0"/>
          </a:p>
          <a:p>
            <a:endParaRPr lang="en-GB" dirty="0"/>
          </a:p>
          <a:p>
            <a:endParaRPr lang="en-GB" dirty="0"/>
          </a:p>
          <a:p>
            <a:endParaRPr lang="en-US" dirty="0"/>
          </a:p>
        </p:txBody>
      </p:sp>
      <p:sp>
        <p:nvSpPr>
          <p:cNvPr id="18" name="Text Placeholder 17"/>
          <p:cNvSpPr>
            <a:spLocks noGrp="1"/>
          </p:cNvSpPr>
          <p:nvPr>
            <p:ph type="body" sz="quarter" idx="16"/>
          </p:nvPr>
        </p:nvSpPr>
        <p:spPr>
          <a:xfrm>
            <a:off x="200082" y="231846"/>
            <a:ext cx="8199806" cy="2046715"/>
          </a:xfrm>
        </p:spPr>
        <p:txBody>
          <a:bodyPr/>
          <a:lstStyle/>
          <a:p>
            <a:r>
              <a:rPr lang="en-GB" sz="2400" b="1" dirty="0"/>
              <a:t>Developing a Voice</a:t>
            </a:r>
          </a:p>
          <a:p>
            <a:endParaRPr lang="en-GB" sz="2400" b="1" dirty="0"/>
          </a:p>
          <a:p>
            <a:r>
              <a:rPr lang="en-GB" sz="2000" b="1" dirty="0">
                <a:solidFill>
                  <a:schemeClr val="tx2"/>
                </a:solidFill>
              </a:rPr>
              <a:t>Think about the projects you have selected. Write some expanded noun phrases that help express their ideas and viewpoints. </a:t>
            </a:r>
            <a:endParaRPr lang="en-GB" sz="1800" b="1" dirty="0">
              <a:solidFill>
                <a:schemeClr val="tx2"/>
              </a:solidFill>
            </a:endParaRPr>
          </a:p>
          <a:p>
            <a:endParaRPr lang="en-GB" b="1" dirty="0"/>
          </a:p>
          <a:p>
            <a:endParaRPr lang="en-GB" b="1" dirty="0"/>
          </a:p>
          <a:p>
            <a:r>
              <a:rPr lang="en-GB" dirty="0"/>
              <a:t> You may find it useful to think about the desire for the project as well as the project itself.  For example, ‘There is </a:t>
            </a:r>
            <a:r>
              <a:rPr lang="en-GB" b="1" dirty="0"/>
              <a:t>a desperate need </a:t>
            </a:r>
            <a:r>
              <a:rPr lang="en-GB" dirty="0"/>
              <a:t>for change in our city.’ </a:t>
            </a:r>
            <a:endParaRPr lang="en-US" dirty="0"/>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3057"/>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srgbClr val="003057"/>
              </a:solidFill>
              <a:effectLst/>
              <a:uLnTx/>
              <a:uFillTx/>
              <a:latin typeface="Arial"/>
            </a:endParaRPr>
          </a:p>
        </p:txBody>
      </p:sp>
    </p:spTree>
    <p:extLst>
      <p:ext uri="{BB962C8B-B14F-4D97-AF65-F5344CB8AC3E}">
        <p14:creationId xmlns:p14="http://schemas.microsoft.com/office/powerpoint/2010/main" val="356937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Sustaining Tone</a:t>
            </a:r>
          </a:p>
        </p:txBody>
      </p:sp>
    </p:spTree>
    <p:extLst>
      <p:ext uri="{BB962C8B-B14F-4D97-AF65-F5344CB8AC3E}">
        <p14:creationId xmlns:p14="http://schemas.microsoft.com/office/powerpoint/2010/main" val="384898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Staying in Character</a:t>
            </a:r>
            <a:endParaRPr lang="en-US" dirty="0">
              <a:solidFill>
                <a:schemeClr val="tx1"/>
              </a:solidFill>
            </a:endParaRPr>
          </a:p>
        </p:txBody>
      </p:sp>
      <p:sp>
        <p:nvSpPr>
          <p:cNvPr id="3" name="Text Placeholder 2"/>
          <p:cNvSpPr>
            <a:spLocks noGrp="1"/>
          </p:cNvSpPr>
          <p:nvPr>
            <p:ph type="body" sz="quarter" idx="10"/>
          </p:nvPr>
        </p:nvSpPr>
        <p:spPr>
          <a:xfrm>
            <a:off x="314233" y="1356988"/>
            <a:ext cx="6496050" cy="3781425"/>
          </a:xfrm>
        </p:spPr>
        <p:txBody>
          <a:bodyPr/>
          <a:lstStyle/>
          <a:p>
            <a:pPr marL="0" indent="0">
              <a:buNone/>
            </a:pPr>
            <a:r>
              <a:rPr lang="en-US" dirty="0">
                <a:solidFill>
                  <a:schemeClr val="tx1"/>
                </a:solidFill>
              </a:rPr>
              <a:t>It is important that you stay in the voice of your character.</a:t>
            </a:r>
          </a:p>
          <a:p>
            <a:pPr marL="0" indent="0">
              <a:buNone/>
            </a:pPr>
            <a:endParaRPr lang="en-US" dirty="0">
              <a:solidFill>
                <a:schemeClr val="tx1"/>
              </a:solidFill>
            </a:endParaRPr>
          </a:p>
          <a:p>
            <a:pPr marL="0" indent="0">
              <a:buNone/>
            </a:pPr>
            <a:r>
              <a:rPr lang="en-US" sz="2000" dirty="0">
                <a:solidFill>
                  <a:schemeClr val="tx1"/>
                </a:solidFill>
              </a:rPr>
              <a:t>‘</a:t>
            </a:r>
            <a:r>
              <a:rPr lang="en-US" sz="2000" i="1" dirty="0">
                <a:solidFill>
                  <a:schemeClr val="tx1"/>
                </a:solidFill>
              </a:rPr>
              <a:t>My grandson has turned vegetarian and is always trying to convince me to eat less meat so when I took him out for his birthday, I thought I would see what all the fuss is about.</a:t>
            </a:r>
          </a:p>
          <a:p>
            <a:pPr marL="0" indent="0">
              <a:buNone/>
            </a:pPr>
            <a:r>
              <a:rPr lang="en-US" sz="2000" i="1" dirty="0">
                <a:solidFill>
                  <a:schemeClr val="tx1"/>
                </a:solidFill>
              </a:rPr>
              <a:t>Rather than go for my usual gammon and chips, I thought I would try the Portobello Mushroom Burger.</a:t>
            </a:r>
          </a:p>
          <a:p>
            <a:pPr marL="0" indent="0">
              <a:buNone/>
            </a:pPr>
            <a:r>
              <a:rPr lang="en-US" sz="2000" i="1" dirty="0">
                <a:solidFill>
                  <a:schemeClr val="tx1"/>
                </a:solidFill>
              </a:rPr>
              <a:t>I should have stuck with the gammon. </a:t>
            </a:r>
          </a:p>
          <a:p>
            <a:pPr marL="0" indent="0">
              <a:buNone/>
            </a:pPr>
            <a:r>
              <a:rPr lang="en-US" sz="2000" i="1" dirty="0">
                <a:solidFill>
                  <a:schemeClr val="tx1"/>
                </a:solidFill>
              </a:rPr>
              <a:t>My burger, although pretty on the plate and definitely more artistic than my usual fare, was hardly what one would call filling.  </a:t>
            </a:r>
          </a:p>
          <a:p>
            <a:pPr marL="0" indent="0">
              <a:buNone/>
            </a:pPr>
            <a:r>
              <a:rPr lang="en-US" sz="2000" i="1" dirty="0">
                <a:solidFill>
                  <a:schemeClr val="tx1"/>
                </a:solidFill>
              </a:rPr>
              <a:t>I was literally given a mushroom in a bun.  I was well disappointed. </a:t>
            </a:r>
            <a:endParaRPr lang="en-US" sz="2000"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16</a:t>
            </a:fld>
            <a:endParaRPr lang="en-GB" dirty="0"/>
          </a:p>
        </p:txBody>
      </p:sp>
      <p:pic>
        <p:nvPicPr>
          <p:cNvPr id="5" name="Picture 4">
            <a:extLst>
              <a:ext uri="{FF2B5EF4-FFF2-40B4-BE49-F238E27FC236}">
                <a16:creationId xmlns:a16="http://schemas.microsoft.com/office/drawing/2014/main" id="{78105DE6-8DAF-4943-B56D-F65E6EFD4DB3}"/>
              </a:ext>
            </a:extLst>
          </p:cNvPr>
          <p:cNvPicPr>
            <a:picLocks noChangeAspect="1"/>
          </p:cNvPicPr>
          <p:nvPr/>
        </p:nvPicPr>
        <p:blipFill>
          <a:blip r:embed="rId2"/>
          <a:stretch>
            <a:fillRect/>
          </a:stretch>
        </p:blipFill>
        <p:spPr>
          <a:xfrm>
            <a:off x="6810283" y="548934"/>
            <a:ext cx="1792379" cy="1969179"/>
          </a:xfrm>
          <a:prstGeom prst="rect">
            <a:avLst/>
          </a:prstGeom>
        </p:spPr>
      </p:pic>
    </p:spTree>
    <p:extLst>
      <p:ext uri="{BB962C8B-B14F-4D97-AF65-F5344CB8AC3E}">
        <p14:creationId xmlns:p14="http://schemas.microsoft.com/office/powerpoint/2010/main" val="38410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Avoiding Contradictions</a:t>
            </a:r>
            <a:endParaRPr lang="en-US" dirty="0">
              <a:solidFill>
                <a:schemeClr val="tx1"/>
              </a:solidFill>
            </a:endParaRPr>
          </a:p>
        </p:txBody>
      </p:sp>
      <p:sp>
        <p:nvSpPr>
          <p:cNvPr id="3" name="Text Placeholder 2"/>
          <p:cNvSpPr>
            <a:spLocks noGrp="1"/>
          </p:cNvSpPr>
          <p:nvPr>
            <p:ph type="body" sz="quarter" idx="10"/>
          </p:nvPr>
        </p:nvSpPr>
        <p:spPr>
          <a:xfrm>
            <a:off x="541338" y="1250456"/>
            <a:ext cx="6496050" cy="3781425"/>
          </a:xfrm>
        </p:spPr>
        <p:txBody>
          <a:bodyPr/>
          <a:lstStyle/>
          <a:p>
            <a:pPr marL="0" indent="0">
              <a:buNone/>
            </a:pPr>
            <a:r>
              <a:rPr lang="en-US" sz="2000" dirty="0">
                <a:solidFill>
                  <a:schemeClr val="tx1"/>
                </a:solidFill>
              </a:rPr>
              <a:t>It is important that you ensure that your whole piece stays focused and you don’t contradict yourself.</a:t>
            </a:r>
          </a:p>
          <a:p>
            <a:pPr marL="0" indent="0">
              <a:buNone/>
            </a:pPr>
            <a:r>
              <a:rPr lang="en-US" sz="2000" i="1" dirty="0">
                <a:solidFill>
                  <a:schemeClr val="tx1"/>
                </a:solidFill>
              </a:rPr>
              <a:t>‘The eggs were the most perfectly cooked thing I have ever eaten in my life and the delicate </a:t>
            </a:r>
            <a:r>
              <a:rPr lang="en-US" sz="2000" i="1" dirty="0" err="1">
                <a:solidFill>
                  <a:schemeClr val="tx1"/>
                </a:solidFill>
              </a:rPr>
              <a:t>flavours</a:t>
            </a:r>
            <a:r>
              <a:rPr lang="en-US" sz="2000" i="1" dirty="0">
                <a:solidFill>
                  <a:schemeClr val="tx1"/>
                </a:solidFill>
              </a:rPr>
              <a:t> of basil butter and spinach were simply divine. </a:t>
            </a:r>
          </a:p>
          <a:p>
            <a:pPr marL="0" indent="0">
              <a:buNone/>
            </a:pPr>
            <a:r>
              <a:rPr lang="en-US" sz="2000" i="1" dirty="0">
                <a:solidFill>
                  <a:schemeClr val="tx1"/>
                </a:solidFill>
              </a:rPr>
              <a:t>Who knew that this beautiful little café was hiding just minutes away from the office?  How could I have missed it?</a:t>
            </a:r>
          </a:p>
          <a:p>
            <a:pPr marL="0" indent="0">
              <a:buNone/>
            </a:pPr>
            <a:r>
              <a:rPr lang="en-US" sz="2000" i="1" dirty="0">
                <a:solidFill>
                  <a:schemeClr val="tx1"/>
                </a:solidFill>
              </a:rPr>
              <a:t>I probably won’t go there again though because it’s a bit far and not all that great. </a:t>
            </a: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17</a:t>
            </a:fld>
            <a:endParaRPr lang="en-GB" dirty="0"/>
          </a:p>
        </p:txBody>
      </p:sp>
    </p:spTree>
    <p:extLst>
      <p:ext uri="{BB962C8B-B14F-4D97-AF65-F5344CB8AC3E}">
        <p14:creationId xmlns:p14="http://schemas.microsoft.com/office/powerpoint/2010/main" val="29390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Addressing Your Reader</a:t>
            </a:r>
            <a:endParaRPr lang="en-US" dirty="0">
              <a:solidFill>
                <a:schemeClr val="tx1"/>
              </a:solidFill>
            </a:endParaRPr>
          </a:p>
        </p:txBody>
      </p:sp>
      <p:sp>
        <p:nvSpPr>
          <p:cNvPr id="3" name="Text Placeholder 2"/>
          <p:cNvSpPr>
            <a:spLocks noGrp="1"/>
          </p:cNvSpPr>
          <p:nvPr>
            <p:ph type="body" sz="quarter" idx="10"/>
          </p:nvPr>
        </p:nvSpPr>
        <p:spPr>
          <a:xfrm>
            <a:off x="541338" y="1250456"/>
            <a:ext cx="6496050" cy="3781425"/>
          </a:xfrm>
        </p:spPr>
        <p:txBody>
          <a:bodyPr/>
          <a:lstStyle/>
          <a:p>
            <a:pPr marL="0" indent="0">
              <a:buNone/>
            </a:pPr>
            <a:r>
              <a:rPr lang="en-US" sz="2000" dirty="0">
                <a:solidFill>
                  <a:schemeClr val="tx1"/>
                </a:solidFill>
              </a:rPr>
              <a:t>For Task 2, you are trying to persuade a group of people to part with potentially a lot of money.  Insulting them is not going to work!</a:t>
            </a:r>
          </a:p>
          <a:p>
            <a:pPr marL="0" indent="0">
              <a:buNone/>
            </a:pPr>
            <a:endParaRPr lang="en-US" sz="2000" dirty="0">
              <a:solidFill>
                <a:schemeClr val="tx1"/>
              </a:solidFill>
            </a:endParaRPr>
          </a:p>
          <a:p>
            <a:pPr marL="0" indent="0">
              <a:buNone/>
            </a:pPr>
            <a:r>
              <a:rPr lang="en-US" sz="2000" i="1" dirty="0">
                <a:solidFill>
                  <a:schemeClr val="tx1"/>
                </a:solidFill>
              </a:rPr>
              <a:t>You have completely ignored the needs of young people for decades and the pitiful park equipment we have at the moment is not fit for chimpanzees to climb on.  It’s obvious you hate children because you are all too old to even remotely remember what it is like to be young.</a:t>
            </a:r>
          </a:p>
          <a:p>
            <a:pPr marL="0" indent="0">
              <a:buNone/>
            </a:pPr>
            <a:r>
              <a:rPr lang="en-US" sz="2000" i="1" dirty="0">
                <a:solidFill>
                  <a:schemeClr val="tx1"/>
                </a:solidFill>
              </a:rPr>
              <a:t>You could make all this better by funding a skate park in the </a:t>
            </a:r>
            <a:r>
              <a:rPr lang="en-US" sz="2000" i="1" dirty="0" err="1">
                <a:solidFill>
                  <a:schemeClr val="tx1"/>
                </a:solidFill>
              </a:rPr>
              <a:t>centre</a:t>
            </a:r>
            <a:r>
              <a:rPr lang="en-US" sz="2000" i="1" dirty="0">
                <a:solidFill>
                  <a:schemeClr val="tx1"/>
                </a:solidFill>
              </a:rPr>
              <a:t> of town so that we have somewhere safe and fun to go. </a:t>
            </a: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18</a:t>
            </a:fld>
            <a:endParaRPr lang="en-GB" dirty="0"/>
          </a:p>
        </p:txBody>
      </p:sp>
    </p:spTree>
    <p:extLst>
      <p:ext uri="{BB962C8B-B14F-4D97-AF65-F5344CB8AC3E}">
        <p14:creationId xmlns:p14="http://schemas.microsoft.com/office/powerpoint/2010/main" val="370606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7608363" cy="1207015"/>
          </a:xfrm>
        </p:spPr>
        <p:txBody>
          <a:bodyPr/>
          <a:lstStyle/>
          <a:p>
            <a:pPr>
              <a:lnSpc>
                <a:spcPct val="100000"/>
              </a:lnSpc>
            </a:pPr>
            <a:r>
              <a:rPr lang="en-GB" sz="2400" dirty="0">
                <a:latin typeface="+mn-lt"/>
              </a:rPr>
              <a:t>Where are the problems with this text?</a:t>
            </a:r>
            <a:br>
              <a:rPr lang="en-GB" sz="2400" dirty="0">
                <a:latin typeface="+mn-lt"/>
              </a:rPr>
            </a:br>
            <a:r>
              <a:rPr lang="en-GB" sz="2400" dirty="0">
                <a:latin typeface="+mn-lt"/>
              </a:rPr>
              <a:t>How would you improve it?</a:t>
            </a:r>
            <a:br>
              <a:rPr lang="en-GB" sz="2400" dirty="0">
                <a:solidFill>
                  <a:schemeClr val="tx1"/>
                </a:solidFill>
                <a:latin typeface="+mn-lt"/>
              </a:rPr>
            </a:br>
            <a:endParaRPr lang="en-US" sz="2400" dirty="0">
              <a:solidFill>
                <a:schemeClr val="tx1"/>
              </a:solidFill>
              <a:latin typeface="+mn-lt"/>
            </a:endParaRPr>
          </a:p>
        </p:txBody>
      </p:sp>
      <p:sp>
        <p:nvSpPr>
          <p:cNvPr id="3" name="Text Placeholder 2"/>
          <p:cNvSpPr>
            <a:spLocks noGrp="1"/>
          </p:cNvSpPr>
          <p:nvPr>
            <p:ph type="body" sz="quarter" idx="10"/>
          </p:nvPr>
        </p:nvSpPr>
        <p:spPr>
          <a:xfrm>
            <a:off x="834300" y="1695635"/>
            <a:ext cx="6496050" cy="3781425"/>
          </a:xfrm>
        </p:spPr>
        <p:txBody>
          <a:bodyPr/>
          <a:lstStyle/>
          <a:p>
            <a:pPr marL="0" indent="0">
              <a:buNone/>
            </a:pPr>
            <a:r>
              <a:rPr lang="en-US" sz="2000" i="1" dirty="0">
                <a:solidFill>
                  <a:schemeClr val="tx1"/>
                </a:solidFill>
              </a:rPr>
              <a:t>As soon as I walked into The Panda’s Sneeze, I knew I was in for a real treat.  The walls were a warm and soothing </a:t>
            </a:r>
            <a:r>
              <a:rPr lang="en-US" sz="2000" i="1" dirty="0" err="1">
                <a:solidFill>
                  <a:schemeClr val="tx1"/>
                </a:solidFill>
              </a:rPr>
              <a:t>colour</a:t>
            </a:r>
            <a:r>
              <a:rPr lang="en-US" sz="2000" i="1" dirty="0">
                <a:solidFill>
                  <a:schemeClr val="tx1"/>
                </a:solidFill>
              </a:rPr>
              <a:t> and everything was laid out in a predictable and familiar way.</a:t>
            </a:r>
          </a:p>
          <a:p>
            <a:pPr marL="0" indent="0">
              <a:buNone/>
            </a:pPr>
            <a:r>
              <a:rPr lang="en-US" sz="2000" i="1" dirty="0">
                <a:solidFill>
                  <a:schemeClr val="tx1"/>
                </a:solidFill>
              </a:rPr>
              <a:t>I took a seat near the huge windows and began to peruse the menu.  With an almost audible squeal of delight, I spotted the dish I had come to sample: Eggs and Avocado </a:t>
            </a:r>
            <a:r>
              <a:rPr lang="en-US" sz="2000" i="1" dirty="0" err="1">
                <a:solidFill>
                  <a:schemeClr val="tx1"/>
                </a:solidFill>
              </a:rPr>
              <a:t>Smorrebrod</a:t>
            </a:r>
            <a:r>
              <a:rPr lang="en-US" sz="2000" i="1" dirty="0">
                <a:solidFill>
                  <a:schemeClr val="tx1"/>
                </a:solidFill>
              </a:rPr>
              <a:t>. </a:t>
            </a:r>
            <a:r>
              <a:rPr lang="en-US" sz="2000" i="1" dirty="0" err="1">
                <a:solidFill>
                  <a:schemeClr val="tx1"/>
                </a:solidFill>
              </a:rPr>
              <a:t>Smorrebrod</a:t>
            </a:r>
            <a:r>
              <a:rPr lang="en-US" sz="2000" i="1" dirty="0">
                <a:solidFill>
                  <a:schemeClr val="tx1"/>
                </a:solidFill>
              </a:rPr>
              <a:t> is a Finnish open sandwich and I had been craving one since my return from Helsinki.</a:t>
            </a:r>
          </a:p>
          <a:p>
            <a:pPr marL="0" indent="0">
              <a:buNone/>
            </a:pPr>
            <a:r>
              <a:rPr lang="en-US" sz="2000" i="1" dirty="0">
                <a:solidFill>
                  <a:schemeClr val="tx1"/>
                </a:solidFill>
              </a:rPr>
              <a:t>I wasn’t overly sure what to order because everything looked epic but I decided that I would have the </a:t>
            </a:r>
            <a:r>
              <a:rPr lang="en-US" sz="2000" i="1" dirty="0" err="1">
                <a:solidFill>
                  <a:schemeClr val="tx1"/>
                </a:solidFill>
              </a:rPr>
              <a:t>smorrebrod</a:t>
            </a:r>
            <a:r>
              <a:rPr lang="en-US" sz="2000" i="1" dirty="0">
                <a:solidFill>
                  <a:schemeClr val="tx1"/>
                </a:solidFill>
              </a:rPr>
              <a:t> after all. </a:t>
            </a:r>
          </a:p>
          <a:p>
            <a:pPr marL="0" indent="0">
              <a:buNone/>
            </a:pPr>
            <a:r>
              <a:rPr lang="en-US" sz="2000" i="1" dirty="0">
                <a:solidFill>
                  <a:schemeClr val="tx1"/>
                </a:solidFill>
              </a:rPr>
              <a:t>When it arrived, I was pleased with the presentation and took a sneaky pic before devouring it. </a:t>
            </a: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19</a:t>
            </a:fld>
            <a:endParaRPr lang="en-GB" dirty="0"/>
          </a:p>
        </p:txBody>
      </p:sp>
    </p:spTree>
    <p:extLst>
      <p:ext uri="{BB962C8B-B14F-4D97-AF65-F5344CB8AC3E}">
        <p14:creationId xmlns:p14="http://schemas.microsoft.com/office/powerpoint/2010/main" val="178296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4" y="567105"/>
            <a:ext cx="4517775" cy="858719"/>
          </a:xfrm>
        </p:spPr>
        <p:txBody>
          <a:bodyPr anchor="t">
            <a:normAutofit/>
          </a:bodyPr>
          <a:lstStyle/>
          <a:p>
            <a:r>
              <a:rPr lang="en-GB" dirty="0"/>
              <a:t>Introduction</a:t>
            </a:r>
            <a:endParaRPr lang="en-US" dirty="0"/>
          </a:p>
        </p:txBody>
      </p:sp>
      <p:sp>
        <p:nvSpPr>
          <p:cNvPr id="3" name="Text Placeholder 2"/>
          <p:cNvSpPr>
            <a:spLocks noGrp="1"/>
          </p:cNvSpPr>
          <p:nvPr>
            <p:ph idx="1"/>
          </p:nvPr>
        </p:nvSpPr>
        <p:spPr>
          <a:xfrm>
            <a:off x="473092" y="1853765"/>
            <a:ext cx="4517775" cy="3235642"/>
          </a:xfrm>
        </p:spPr>
        <p:txBody>
          <a:bodyPr>
            <a:normAutofit/>
          </a:bodyPr>
          <a:lstStyle/>
          <a:p>
            <a:pPr>
              <a:spcAft>
                <a:spcPts val="450"/>
              </a:spcAft>
            </a:pPr>
            <a:r>
              <a:rPr lang="en-US" sz="1800" dirty="0"/>
              <a:t>I am Rebecca White and I will be hosting the session today.  I am a Head of English and my aim is help </a:t>
            </a:r>
            <a:r>
              <a:rPr lang="en-US" sz="1800"/>
              <a:t>you hone </a:t>
            </a:r>
            <a:r>
              <a:rPr lang="en-US" sz="1800" dirty="0"/>
              <a:t>the skills you need to write non-fiction texts effectively. </a:t>
            </a:r>
          </a:p>
          <a:p>
            <a:pPr>
              <a:spcAft>
                <a:spcPts val="450"/>
              </a:spcAft>
            </a:pPr>
            <a:endParaRPr lang="en-US" sz="1800" dirty="0"/>
          </a:p>
          <a:p>
            <a:pPr>
              <a:spcAft>
                <a:spcPts val="450"/>
              </a:spcAft>
            </a:pPr>
            <a:r>
              <a:rPr lang="en-US" sz="1800" dirty="0"/>
              <a:t>For today’s session all you will need is a pen and some paper.</a:t>
            </a:r>
          </a:p>
          <a:p>
            <a:pPr>
              <a:spcAft>
                <a:spcPts val="450"/>
              </a:spcAft>
            </a:pPr>
            <a:endParaRPr lang="en-US" sz="1800" dirty="0"/>
          </a:p>
          <a:p>
            <a:pPr>
              <a:spcAft>
                <a:spcPts val="450"/>
              </a:spcAft>
            </a:pPr>
            <a:r>
              <a:rPr lang="en-US" sz="1800" dirty="0"/>
              <a:t>You may also find it useful to have a dictionary to hand. </a:t>
            </a:r>
          </a:p>
          <a:p>
            <a:pPr>
              <a:spcAft>
                <a:spcPts val="450"/>
              </a:spcAft>
            </a:pPr>
            <a:endParaRPr lang="en-US" sz="1800" dirty="0"/>
          </a:p>
          <a:p>
            <a:pPr>
              <a:spcAft>
                <a:spcPts val="450"/>
              </a:spcAft>
            </a:pPr>
            <a:endParaRPr lang="en-US" sz="1800" dirty="0"/>
          </a:p>
          <a:p>
            <a:pPr>
              <a:spcAft>
                <a:spcPts val="450"/>
              </a:spcAft>
            </a:pPr>
            <a:endParaRPr lang="en-US" sz="1800" dirty="0"/>
          </a:p>
        </p:txBody>
      </p:sp>
      <p:pic>
        <p:nvPicPr>
          <p:cNvPr id="4" name="Picture 3">
            <a:extLst>
              <a:ext uri="{FF2B5EF4-FFF2-40B4-BE49-F238E27FC236}">
                <a16:creationId xmlns:a16="http://schemas.microsoft.com/office/drawing/2014/main" id="{6B323091-13FE-463C-A45D-EA36FEE9DAB6}"/>
              </a:ext>
            </a:extLst>
          </p:cNvPr>
          <p:cNvPicPr>
            <a:picLocks noChangeAspect="1"/>
          </p:cNvPicPr>
          <p:nvPr/>
        </p:nvPicPr>
        <p:blipFill>
          <a:blip r:embed="rId2"/>
          <a:stretch>
            <a:fillRect/>
          </a:stretch>
        </p:blipFill>
        <p:spPr>
          <a:xfrm>
            <a:off x="5867400" y="1811179"/>
            <a:ext cx="3276600" cy="3235642"/>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a:t>
            </a:fld>
            <a:endParaRPr lang="en-GB"/>
          </a:p>
        </p:txBody>
      </p:sp>
    </p:spTree>
    <p:extLst>
      <p:ext uri="{BB962C8B-B14F-4D97-AF65-F5344CB8AC3E}">
        <p14:creationId xmlns:p14="http://schemas.microsoft.com/office/powerpoint/2010/main" val="99757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46882" y="486977"/>
            <a:ext cx="3974590" cy="3781425"/>
          </a:xfrm>
        </p:spPr>
        <p:txBody>
          <a:bodyPr/>
          <a:lstStyle/>
          <a:p>
            <a:pPr marL="0" indent="0">
              <a:buNone/>
            </a:pPr>
            <a:r>
              <a:rPr lang="en-US" i="1" dirty="0">
                <a:solidFill>
                  <a:schemeClr val="tx1"/>
                </a:solidFill>
              </a:rPr>
              <a:t>As soon as I walked into The Panda’s Sneeze, I knew I was in for a real treat.  The walls were a warm and soothing </a:t>
            </a:r>
            <a:r>
              <a:rPr lang="en-US" i="1" dirty="0" err="1">
                <a:solidFill>
                  <a:schemeClr val="tx1"/>
                </a:solidFill>
              </a:rPr>
              <a:t>colour</a:t>
            </a:r>
            <a:r>
              <a:rPr lang="en-US" i="1" dirty="0">
                <a:solidFill>
                  <a:schemeClr val="tx1"/>
                </a:solidFill>
              </a:rPr>
              <a:t> and everything was laid out in a predictable and familiar way.</a:t>
            </a:r>
          </a:p>
          <a:p>
            <a:pPr marL="0" indent="0">
              <a:buNone/>
            </a:pPr>
            <a:r>
              <a:rPr lang="en-US" i="1" dirty="0">
                <a:solidFill>
                  <a:schemeClr val="tx1"/>
                </a:solidFill>
              </a:rPr>
              <a:t>I took a seat near the huge windows and began to peruse the menu.  With an almost audible squeal of delight, I spotted the dish I had come to sample: Eggs and Avocado </a:t>
            </a:r>
            <a:r>
              <a:rPr lang="en-US" i="1" dirty="0" err="1">
                <a:solidFill>
                  <a:schemeClr val="tx1"/>
                </a:solidFill>
              </a:rPr>
              <a:t>Smorrebrod</a:t>
            </a:r>
            <a:r>
              <a:rPr lang="en-US" i="1" dirty="0">
                <a:solidFill>
                  <a:schemeClr val="tx1"/>
                </a:solidFill>
              </a:rPr>
              <a:t>. </a:t>
            </a:r>
            <a:r>
              <a:rPr lang="en-US" i="1" dirty="0" err="1">
                <a:solidFill>
                  <a:schemeClr val="tx1"/>
                </a:solidFill>
              </a:rPr>
              <a:t>Smorrebrod</a:t>
            </a:r>
            <a:r>
              <a:rPr lang="en-US" i="1" dirty="0">
                <a:solidFill>
                  <a:schemeClr val="tx1"/>
                </a:solidFill>
              </a:rPr>
              <a:t> is a Finnish open sandwich and I had been craving one since my return from Helsinki.</a:t>
            </a:r>
          </a:p>
          <a:p>
            <a:pPr marL="0" indent="0">
              <a:buNone/>
            </a:pPr>
            <a:r>
              <a:rPr lang="en-US" i="1" dirty="0">
                <a:solidFill>
                  <a:schemeClr val="tx1"/>
                </a:solidFill>
              </a:rPr>
              <a:t>I wasn’t overly sure what to order because everything looked epic but I decided that I would have the </a:t>
            </a:r>
            <a:r>
              <a:rPr lang="en-US" i="1" dirty="0" err="1">
                <a:solidFill>
                  <a:schemeClr val="tx1"/>
                </a:solidFill>
              </a:rPr>
              <a:t>smorrebrod</a:t>
            </a:r>
            <a:r>
              <a:rPr lang="en-US" i="1" dirty="0">
                <a:solidFill>
                  <a:schemeClr val="tx1"/>
                </a:solidFill>
              </a:rPr>
              <a:t> after all. </a:t>
            </a:r>
          </a:p>
          <a:p>
            <a:pPr marL="0" indent="0">
              <a:buNone/>
            </a:pPr>
            <a:r>
              <a:rPr lang="en-US" i="1" dirty="0">
                <a:solidFill>
                  <a:schemeClr val="tx1"/>
                </a:solidFill>
              </a:rPr>
              <a:t>When it arrived, I was pleased with the presentation and took a sneaky pic before devouring it. </a:t>
            </a: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20</a:t>
            </a:fld>
            <a:endParaRPr lang="en-GB" dirty="0"/>
          </a:p>
        </p:txBody>
      </p:sp>
      <p:sp>
        <p:nvSpPr>
          <p:cNvPr id="7" name="TextBox 6">
            <a:extLst>
              <a:ext uri="{FF2B5EF4-FFF2-40B4-BE49-F238E27FC236}">
                <a16:creationId xmlns:a16="http://schemas.microsoft.com/office/drawing/2014/main" id="{F1C1DB65-B919-4A49-A469-B169C6D04764}"/>
              </a:ext>
            </a:extLst>
          </p:cNvPr>
          <p:cNvSpPr txBox="1"/>
          <p:nvPr/>
        </p:nvSpPr>
        <p:spPr>
          <a:xfrm>
            <a:off x="363984" y="577049"/>
            <a:ext cx="2769833" cy="246221"/>
          </a:xfrm>
          <a:prstGeom prst="rect">
            <a:avLst/>
          </a:prstGeom>
          <a:noFill/>
          <a:ln>
            <a:solidFill>
              <a:schemeClr val="tx1"/>
            </a:solidFill>
          </a:ln>
        </p:spPr>
        <p:txBody>
          <a:bodyPr wrap="square" lIns="0" tIns="0" rIns="0" bIns="0" rtlCol="0">
            <a:spAutoFit/>
          </a:bodyPr>
          <a:lstStyle/>
          <a:p>
            <a:r>
              <a:rPr lang="en-GB" sz="1600" b="1" dirty="0"/>
              <a:t>Contradictory opening. </a:t>
            </a:r>
          </a:p>
        </p:txBody>
      </p:sp>
      <p:cxnSp>
        <p:nvCxnSpPr>
          <p:cNvPr id="9" name="Straight Arrow Connector 8">
            <a:extLst>
              <a:ext uri="{FF2B5EF4-FFF2-40B4-BE49-F238E27FC236}">
                <a16:creationId xmlns:a16="http://schemas.microsoft.com/office/drawing/2014/main" id="{AB8CAEC2-739F-4F67-A777-D64DC871841C}"/>
              </a:ext>
            </a:extLst>
          </p:cNvPr>
          <p:cNvCxnSpPr/>
          <p:nvPr/>
        </p:nvCxnSpPr>
        <p:spPr>
          <a:xfrm>
            <a:off x="2823099" y="823270"/>
            <a:ext cx="523783" cy="668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B3A503F-1ADF-4EB2-BD99-AD88BDDBBE59}"/>
              </a:ext>
            </a:extLst>
          </p:cNvPr>
          <p:cNvCxnSpPr/>
          <p:nvPr/>
        </p:nvCxnSpPr>
        <p:spPr>
          <a:xfrm>
            <a:off x="2823099" y="823270"/>
            <a:ext cx="452761" cy="64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724C95D-C505-4E1B-BD96-A3E621BD35C1}"/>
              </a:ext>
            </a:extLst>
          </p:cNvPr>
          <p:cNvSpPr txBox="1"/>
          <p:nvPr/>
        </p:nvSpPr>
        <p:spPr>
          <a:xfrm>
            <a:off x="363984" y="3056887"/>
            <a:ext cx="2556768" cy="246221"/>
          </a:xfrm>
          <a:prstGeom prst="rect">
            <a:avLst/>
          </a:prstGeom>
          <a:noFill/>
          <a:ln>
            <a:solidFill>
              <a:schemeClr val="tx1"/>
            </a:solidFill>
          </a:ln>
        </p:spPr>
        <p:txBody>
          <a:bodyPr wrap="square" lIns="0" tIns="0" rIns="0" bIns="0" rtlCol="0">
            <a:spAutoFit/>
          </a:bodyPr>
          <a:lstStyle/>
          <a:p>
            <a:r>
              <a:rPr lang="en-GB" sz="1600" b="1" dirty="0"/>
              <a:t>Contradiction. </a:t>
            </a:r>
          </a:p>
        </p:txBody>
      </p:sp>
      <p:cxnSp>
        <p:nvCxnSpPr>
          <p:cNvPr id="14" name="Straight Arrow Connector 13">
            <a:extLst>
              <a:ext uri="{FF2B5EF4-FFF2-40B4-BE49-F238E27FC236}">
                <a16:creationId xmlns:a16="http://schemas.microsoft.com/office/drawing/2014/main" id="{80B0524B-1626-4ADE-BB93-E0508201D503}"/>
              </a:ext>
            </a:extLst>
          </p:cNvPr>
          <p:cNvCxnSpPr>
            <a:stCxn id="12" idx="3"/>
          </p:cNvCxnSpPr>
          <p:nvPr/>
        </p:nvCxnSpPr>
        <p:spPr>
          <a:xfrm>
            <a:off x="2920752" y="3179998"/>
            <a:ext cx="355108" cy="249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61B9E66-0AA8-4838-853C-EBD38BB33E6C}"/>
              </a:ext>
            </a:extLst>
          </p:cNvPr>
          <p:cNvCxnSpPr>
            <a:stCxn id="12" idx="3"/>
          </p:cNvCxnSpPr>
          <p:nvPr/>
        </p:nvCxnSpPr>
        <p:spPr>
          <a:xfrm>
            <a:off x="2920752" y="3179998"/>
            <a:ext cx="355108" cy="84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9E198E-0464-4BE7-ADBC-5853BAB5E09A}"/>
              </a:ext>
            </a:extLst>
          </p:cNvPr>
          <p:cNvSpPr txBox="1"/>
          <p:nvPr/>
        </p:nvSpPr>
        <p:spPr>
          <a:xfrm>
            <a:off x="363984" y="4268402"/>
            <a:ext cx="2459115" cy="492443"/>
          </a:xfrm>
          <a:prstGeom prst="rect">
            <a:avLst/>
          </a:prstGeom>
          <a:noFill/>
          <a:ln>
            <a:solidFill>
              <a:schemeClr val="tx1"/>
            </a:solidFill>
          </a:ln>
        </p:spPr>
        <p:txBody>
          <a:bodyPr wrap="square" lIns="0" tIns="0" rIns="0" bIns="0" rtlCol="0">
            <a:spAutoFit/>
          </a:bodyPr>
          <a:lstStyle/>
          <a:p>
            <a:r>
              <a:rPr lang="en-GB" sz="1600" b="1" dirty="0"/>
              <a:t>Epic feels out of place for the voice and tone. </a:t>
            </a:r>
          </a:p>
        </p:txBody>
      </p:sp>
      <p:cxnSp>
        <p:nvCxnSpPr>
          <p:cNvPr id="19" name="Straight Arrow Connector 18">
            <a:extLst>
              <a:ext uri="{FF2B5EF4-FFF2-40B4-BE49-F238E27FC236}">
                <a16:creationId xmlns:a16="http://schemas.microsoft.com/office/drawing/2014/main" id="{45CFD0CA-4628-4810-AD33-A332B16CEA2B}"/>
              </a:ext>
            </a:extLst>
          </p:cNvPr>
          <p:cNvCxnSpPr/>
          <p:nvPr/>
        </p:nvCxnSpPr>
        <p:spPr>
          <a:xfrm flipV="1">
            <a:off x="2823099" y="4391513"/>
            <a:ext cx="452761" cy="246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7CE8326-896E-4301-8128-2C4616D46009}"/>
              </a:ext>
            </a:extLst>
          </p:cNvPr>
          <p:cNvSpPr txBox="1"/>
          <p:nvPr/>
        </p:nvSpPr>
        <p:spPr>
          <a:xfrm>
            <a:off x="2823099" y="5848814"/>
            <a:ext cx="4190260" cy="553998"/>
          </a:xfrm>
          <a:prstGeom prst="rect">
            <a:avLst/>
          </a:prstGeom>
          <a:noFill/>
        </p:spPr>
        <p:txBody>
          <a:bodyPr wrap="square" lIns="0" tIns="0" rIns="0" bIns="0" rtlCol="0">
            <a:spAutoFit/>
          </a:bodyPr>
          <a:lstStyle/>
          <a:p>
            <a:r>
              <a:rPr lang="en-GB" b="1" dirty="0">
                <a:solidFill>
                  <a:srgbClr val="FF0000"/>
                </a:solidFill>
              </a:rPr>
              <a:t>Mixed register – the mix of formal language and informal language.</a:t>
            </a:r>
          </a:p>
        </p:txBody>
      </p:sp>
    </p:spTree>
    <p:extLst>
      <p:ext uri="{BB962C8B-B14F-4D97-AF65-F5344CB8AC3E}">
        <p14:creationId xmlns:p14="http://schemas.microsoft.com/office/powerpoint/2010/main" val="7793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7150" y="486977"/>
            <a:ext cx="6968970" cy="3499097"/>
          </a:xfrm>
        </p:spPr>
        <p:txBody>
          <a:bodyPr/>
          <a:lstStyle/>
          <a:p>
            <a:pPr marL="0" indent="0">
              <a:buNone/>
            </a:pPr>
            <a:r>
              <a:rPr lang="en-US" i="1" dirty="0">
                <a:solidFill>
                  <a:schemeClr val="tx1"/>
                </a:solidFill>
              </a:rPr>
              <a:t>As soon as I walked into The Panda’s Sneeze, I knew I was in for a real treat.  The walls were a warm and soothing </a:t>
            </a:r>
            <a:r>
              <a:rPr lang="en-US" i="1" dirty="0" err="1">
                <a:solidFill>
                  <a:schemeClr val="tx1"/>
                </a:solidFill>
              </a:rPr>
              <a:t>colour</a:t>
            </a:r>
            <a:r>
              <a:rPr lang="en-US" i="1" dirty="0">
                <a:solidFill>
                  <a:schemeClr val="tx1"/>
                </a:solidFill>
              </a:rPr>
              <a:t> and everything was laid out in a predictable and familiar way.</a:t>
            </a:r>
          </a:p>
          <a:p>
            <a:pPr marL="0" indent="0">
              <a:buNone/>
            </a:pPr>
            <a:r>
              <a:rPr lang="en-US" i="1" dirty="0">
                <a:solidFill>
                  <a:schemeClr val="tx1"/>
                </a:solidFill>
              </a:rPr>
              <a:t>I took a seat near the huge windows and began to peruse the menu.  With an almost audible squeal of delight, I spotted the dish I had come to sample: Eggs and Avocado </a:t>
            </a:r>
            <a:r>
              <a:rPr lang="en-US" i="1" dirty="0" err="1">
                <a:solidFill>
                  <a:schemeClr val="tx1"/>
                </a:solidFill>
              </a:rPr>
              <a:t>Smorrebrod</a:t>
            </a:r>
            <a:r>
              <a:rPr lang="en-US" i="1" dirty="0">
                <a:solidFill>
                  <a:schemeClr val="tx1"/>
                </a:solidFill>
              </a:rPr>
              <a:t>. </a:t>
            </a:r>
            <a:r>
              <a:rPr lang="en-US" i="1" dirty="0" err="1">
                <a:solidFill>
                  <a:schemeClr val="tx1"/>
                </a:solidFill>
              </a:rPr>
              <a:t>Smorrebrod</a:t>
            </a:r>
            <a:r>
              <a:rPr lang="en-US" i="1" dirty="0">
                <a:solidFill>
                  <a:schemeClr val="tx1"/>
                </a:solidFill>
              </a:rPr>
              <a:t> is a Finnish open sandwich and I had been craving one since my return from Helsinki.</a:t>
            </a:r>
          </a:p>
          <a:p>
            <a:pPr marL="0" indent="0">
              <a:buNone/>
            </a:pPr>
            <a:r>
              <a:rPr lang="en-US" i="1" dirty="0">
                <a:solidFill>
                  <a:schemeClr val="tx1"/>
                </a:solidFill>
              </a:rPr>
              <a:t>I wasn’t overly sure what to order because everything looked epic but I decided that I would have the </a:t>
            </a:r>
            <a:r>
              <a:rPr lang="en-US" i="1" dirty="0" err="1">
                <a:solidFill>
                  <a:schemeClr val="tx1"/>
                </a:solidFill>
              </a:rPr>
              <a:t>smorrebrod</a:t>
            </a:r>
            <a:r>
              <a:rPr lang="en-US" i="1" dirty="0">
                <a:solidFill>
                  <a:schemeClr val="tx1"/>
                </a:solidFill>
              </a:rPr>
              <a:t> after all. </a:t>
            </a:r>
          </a:p>
          <a:p>
            <a:pPr marL="0" indent="0">
              <a:buNone/>
            </a:pPr>
            <a:r>
              <a:rPr lang="en-US" i="1" dirty="0">
                <a:solidFill>
                  <a:schemeClr val="tx1"/>
                </a:solidFill>
              </a:rPr>
              <a:t>When it arrived, I was pleased with the presentation and took a sneaky pic before devouring it. </a:t>
            </a: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21</a:t>
            </a:fld>
            <a:endParaRPr lang="en-GB" dirty="0"/>
          </a:p>
        </p:txBody>
      </p:sp>
      <p:sp>
        <p:nvSpPr>
          <p:cNvPr id="2" name="TextBox 1">
            <a:extLst>
              <a:ext uri="{FF2B5EF4-FFF2-40B4-BE49-F238E27FC236}">
                <a16:creationId xmlns:a16="http://schemas.microsoft.com/office/drawing/2014/main" id="{2E1797D2-78E3-4976-9EB6-C06A7940B0BD}"/>
              </a:ext>
            </a:extLst>
          </p:cNvPr>
          <p:cNvSpPr txBox="1"/>
          <p:nvPr/>
        </p:nvSpPr>
        <p:spPr>
          <a:xfrm>
            <a:off x="603682" y="4243526"/>
            <a:ext cx="6791417" cy="276999"/>
          </a:xfrm>
          <a:prstGeom prst="rect">
            <a:avLst/>
          </a:prstGeom>
          <a:noFill/>
        </p:spPr>
        <p:txBody>
          <a:bodyPr wrap="square" lIns="0" tIns="0" rIns="0" bIns="0" rtlCol="0">
            <a:spAutoFit/>
          </a:bodyPr>
          <a:lstStyle/>
          <a:p>
            <a:r>
              <a:rPr lang="en-GB" b="1" dirty="0">
                <a:solidFill>
                  <a:srgbClr val="7030A0"/>
                </a:solidFill>
              </a:rPr>
              <a:t>Rewrite this text to correct the issues discussed. </a:t>
            </a:r>
          </a:p>
        </p:txBody>
      </p:sp>
    </p:spTree>
    <p:extLst>
      <p:ext uri="{BB962C8B-B14F-4D97-AF65-F5344CB8AC3E}">
        <p14:creationId xmlns:p14="http://schemas.microsoft.com/office/powerpoint/2010/main" val="729727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Audience Positioning</a:t>
            </a:r>
          </a:p>
        </p:txBody>
      </p:sp>
    </p:spTree>
    <p:extLst>
      <p:ext uri="{BB962C8B-B14F-4D97-AF65-F5344CB8AC3E}">
        <p14:creationId xmlns:p14="http://schemas.microsoft.com/office/powerpoint/2010/main" val="297512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r>
              <a:rPr lang="en-GB" dirty="0">
                <a:solidFill>
                  <a:srgbClr val="FF0000"/>
                </a:solidFill>
                <a:latin typeface="+mn-lt"/>
              </a:rPr>
              <a:t>Audience Positioning</a:t>
            </a:r>
            <a:br>
              <a:rPr lang="en-GB" dirty="0">
                <a:solidFill>
                  <a:srgbClr val="FF0000"/>
                </a:solidFill>
                <a:latin typeface="+mn-lt"/>
              </a:rPr>
            </a:br>
            <a:r>
              <a:rPr lang="en-GB" sz="2800" dirty="0">
                <a:solidFill>
                  <a:srgbClr val="FF0000"/>
                </a:solidFill>
                <a:latin typeface="+mn-lt"/>
              </a:rPr>
              <a:t>Techniques used by a writer to present and share the ideology of a text. </a:t>
            </a:r>
            <a:endParaRPr lang="en-US" dirty="0">
              <a:solidFill>
                <a:srgbClr val="FF0000"/>
              </a:solidFill>
              <a:latin typeface="+mn-lt"/>
            </a:endParaRPr>
          </a:p>
        </p:txBody>
      </p:sp>
      <p:sp>
        <p:nvSpPr>
          <p:cNvPr id="3" name="Text Placeholder 2"/>
          <p:cNvSpPr>
            <a:spLocks noGrp="1"/>
          </p:cNvSpPr>
          <p:nvPr>
            <p:ph type="body" sz="quarter" idx="10"/>
          </p:nvPr>
        </p:nvSpPr>
        <p:spPr>
          <a:xfrm>
            <a:off x="541338" y="1863016"/>
            <a:ext cx="6496050" cy="3781425"/>
          </a:xfrm>
        </p:spPr>
        <p:txBody>
          <a:bodyPr/>
          <a:lstStyle/>
          <a:p>
            <a:pPr marL="0" indent="0">
              <a:buNone/>
            </a:pPr>
            <a:r>
              <a:rPr lang="en-US" sz="1800" dirty="0">
                <a:solidFill>
                  <a:schemeClr val="tx1"/>
                </a:solidFill>
              </a:rPr>
              <a:t>Think about a charity slogan:</a:t>
            </a:r>
          </a:p>
          <a:p>
            <a:pPr marL="0" indent="0">
              <a:buNone/>
            </a:pPr>
            <a:endParaRPr lang="en-US" sz="1800" i="1" dirty="0">
              <a:solidFill>
                <a:schemeClr val="tx1"/>
              </a:solidFill>
            </a:endParaRPr>
          </a:p>
          <a:p>
            <a:pPr marL="0" indent="0">
              <a:buNone/>
            </a:pPr>
            <a:r>
              <a:rPr lang="en-US" sz="1800" i="1" dirty="0">
                <a:solidFill>
                  <a:schemeClr val="tx1"/>
                </a:solidFill>
              </a:rPr>
              <a:t>‘Just £2 a month will help ensure that no puppy will ever have to suffer this kind of abuse again.”</a:t>
            </a:r>
          </a:p>
          <a:p>
            <a:pPr marL="0" indent="0">
              <a:buNone/>
            </a:pPr>
            <a:endParaRPr lang="en-US" sz="1800" i="1" dirty="0">
              <a:solidFill>
                <a:schemeClr val="tx1"/>
              </a:solidFill>
            </a:endParaRPr>
          </a:p>
          <a:p>
            <a:pPr marL="0" indent="0">
              <a:buNone/>
            </a:pPr>
            <a:r>
              <a:rPr lang="en-US" sz="1800" dirty="0">
                <a:solidFill>
                  <a:schemeClr val="tx1"/>
                </a:solidFill>
              </a:rPr>
              <a:t>The text assumes a number of things:</a:t>
            </a:r>
          </a:p>
          <a:p>
            <a:pPr marL="285750" indent="-285750">
              <a:buFont typeface="Arial" panose="020B0604020202020204" pitchFamily="34" charset="0"/>
              <a:buChar char="•"/>
            </a:pPr>
            <a:r>
              <a:rPr lang="en-US" sz="1800" dirty="0">
                <a:solidFill>
                  <a:schemeClr val="tx1"/>
                </a:solidFill>
              </a:rPr>
              <a:t>£2 is not a lot of money to you</a:t>
            </a:r>
          </a:p>
          <a:p>
            <a:pPr marL="285750" indent="-285750">
              <a:buFont typeface="Arial" panose="020B0604020202020204" pitchFamily="34" charset="0"/>
              <a:buChar char="•"/>
            </a:pPr>
            <a:r>
              <a:rPr lang="en-US" sz="1800" dirty="0">
                <a:solidFill>
                  <a:schemeClr val="tx1"/>
                </a:solidFill>
              </a:rPr>
              <a:t>You like puppies and think they shouldn’t suffer</a:t>
            </a:r>
          </a:p>
          <a:p>
            <a:pPr marL="285750" indent="-285750">
              <a:buFont typeface="Arial" panose="020B0604020202020204" pitchFamily="34" charset="0"/>
              <a:buChar char="•"/>
            </a:pPr>
            <a:r>
              <a:rPr lang="en-US" sz="1800" dirty="0">
                <a:solidFill>
                  <a:schemeClr val="tx1"/>
                </a:solidFill>
              </a:rPr>
              <a:t>You should want to help out.</a:t>
            </a:r>
          </a:p>
          <a:p>
            <a:pPr marL="285750" indent="-285750">
              <a:buFont typeface="Arial" panose="020B0604020202020204" pitchFamily="34" charset="0"/>
              <a:buChar char="•"/>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23</a:t>
            </a:fld>
            <a:endParaRPr lang="en-GB" dirty="0"/>
          </a:p>
        </p:txBody>
      </p:sp>
    </p:spTree>
    <p:extLst>
      <p:ext uri="{BB962C8B-B14F-4D97-AF65-F5344CB8AC3E}">
        <p14:creationId xmlns:p14="http://schemas.microsoft.com/office/powerpoint/2010/main" val="3825250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r>
              <a:rPr lang="en-GB" dirty="0">
                <a:solidFill>
                  <a:schemeClr val="tx1"/>
                </a:solidFill>
                <a:latin typeface="+mn-lt"/>
              </a:rPr>
              <a:t>What does your character want?</a:t>
            </a:r>
            <a:endParaRPr lang="en-US" dirty="0">
              <a:solidFill>
                <a:schemeClr val="tx1"/>
              </a:solidFill>
              <a:latin typeface="+mn-lt"/>
            </a:endParaRPr>
          </a:p>
        </p:txBody>
      </p:sp>
      <p:sp>
        <p:nvSpPr>
          <p:cNvPr id="3" name="Text Placeholder 2"/>
          <p:cNvSpPr>
            <a:spLocks noGrp="1"/>
          </p:cNvSpPr>
          <p:nvPr>
            <p:ph type="body" sz="quarter" idx="10"/>
          </p:nvPr>
        </p:nvSpPr>
        <p:spPr>
          <a:xfrm>
            <a:off x="541338" y="1171852"/>
            <a:ext cx="6496050" cy="4472589"/>
          </a:xfrm>
        </p:spPr>
        <p:txBody>
          <a:bodyPr/>
          <a:lstStyle/>
          <a:p>
            <a:pPr marL="0" indent="0">
              <a:buNone/>
            </a:pPr>
            <a:r>
              <a:rPr lang="en-US" sz="1800" dirty="0">
                <a:solidFill>
                  <a:schemeClr val="tx1"/>
                </a:solidFill>
              </a:rPr>
              <a:t>Thinking about Task 2 and the projects you thought your character might be interested in, you need to really consider why a particular project might be important to them. </a:t>
            </a:r>
          </a:p>
          <a:p>
            <a:pPr marL="0" indent="0">
              <a:buNone/>
            </a:pPr>
            <a:endParaRPr lang="en-US" sz="1800" dirty="0">
              <a:solidFill>
                <a:schemeClr val="tx1"/>
              </a:solidFill>
            </a:endParaRPr>
          </a:p>
          <a:p>
            <a:pPr marL="0" indent="0">
              <a:buNone/>
            </a:pPr>
            <a:r>
              <a:rPr lang="en-US" sz="1800" dirty="0">
                <a:solidFill>
                  <a:schemeClr val="bg2">
                    <a:lumMod val="75000"/>
                    <a:lumOff val="25000"/>
                  </a:schemeClr>
                </a:solidFill>
              </a:rPr>
              <a:t>For each of these projects, try to think which character would want them most and why:</a:t>
            </a:r>
          </a:p>
          <a:p>
            <a:pPr marL="285750" indent="-285750">
              <a:buFont typeface="Arial" panose="020B0604020202020204" pitchFamily="34" charset="0"/>
              <a:buChar char="•"/>
            </a:pPr>
            <a:r>
              <a:rPr lang="en-US" sz="1800" dirty="0">
                <a:solidFill>
                  <a:schemeClr val="bg2">
                    <a:lumMod val="75000"/>
                    <a:lumOff val="25000"/>
                  </a:schemeClr>
                </a:solidFill>
              </a:rPr>
              <a:t>A new community </a:t>
            </a:r>
            <a:r>
              <a:rPr lang="en-US" sz="1800" dirty="0" err="1">
                <a:solidFill>
                  <a:schemeClr val="bg2">
                    <a:lumMod val="75000"/>
                    <a:lumOff val="25000"/>
                  </a:schemeClr>
                </a:solidFill>
              </a:rPr>
              <a:t>centre</a:t>
            </a:r>
            <a:r>
              <a:rPr lang="en-US" sz="1800" dirty="0">
                <a:solidFill>
                  <a:schemeClr val="bg2">
                    <a:lumMod val="75000"/>
                    <a:lumOff val="25000"/>
                  </a:schemeClr>
                </a:solidFill>
              </a:rPr>
              <a:t> that hosts social events during the day</a:t>
            </a:r>
          </a:p>
          <a:p>
            <a:pPr marL="285750" indent="-285750">
              <a:buFont typeface="Arial" panose="020B0604020202020204" pitchFamily="34" charset="0"/>
              <a:buChar char="•"/>
            </a:pPr>
            <a:r>
              <a:rPr lang="en-US" sz="1800" dirty="0">
                <a:solidFill>
                  <a:schemeClr val="bg2">
                    <a:lumMod val="75000"/>
                    <a:lumOff val="25000"/>
                  </a:schemeClr>
                </a:solidFill>
              </a:rPr>
              <a:t>The creation of an education hub where people can learn new skills to help improve their future</a:t>
            </a:r>
          </a:p>
          <a:p>
            <a:pPr marL="285750" indent="-285750">
              <a:buFont typeface="Arial" panose="020B0604020202020204" pitchFamily="34" charset="0"/>
              <a:buChar char="•"/>
            </a:pPr>
            <a:r>
              <a:rPr lang="en-US" sz="1800" dirty="0">
                <a:solidFill>
                  <a:schemeClr val="bg2">
                    <a:lumMod val="75000"/>
                    <a:lumOff val="25000"/>
                  </a:schemeClr>
                </a:solidFill>
              </a:rPr>
              <a:t>New park facilities, including a park gym where people can get fit for free</a:t>
            </a:r>
          </a:p>
          <a:p>
            <a:pPr marL="285750" indent="-285750">
              <a:buFont typeface="Arial" panose="020B0604020202020204" pitchFamily="34" charset="0"/>
              <a:buChar char="•"/>
            </a:pPr>
            <a:r>
              <a:rPr lang="en-US" sz="1800" dirty="0">
                <a:solidFill>
                  <a:schemeClr val="bg2">
                    <a:lumMod val="75000"/>
                    <a:lumOff val="25000"/>
                  </a:schemeClr>
                </a:solidFill>
              </a:rPr>
              <a:t>Developing a community garden where people can learn to grow their own food. </a:t>
            </a:r>
          </a:p>
          <a:p>
            <a:pPr marL="285750" indent="-285750">
              <a:buFont typeface="Arial" panose="020B0604020202020204" pitchFamily="34" charset="0"/>
              <a:buChar char="•"/>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24</a:t>
            </a:fld>
            <a:endParaRPr lang="en-GB" dirty="0"/>
          </a:p>
        </p:txBody>
      </p:sp>
    </p:spTree>
    <p:extLst>
      <p:ext uri="{BB962C8B-B14F-4D97-AF65-F5344CB8AC3E}">
        <p14:creationId xmlns:p14="http://schemas.microsoft.com/office/powerpoint/2010/main" val="32243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r>
              <a:rPr lang="en-GB" dirty="0">
                <a:solidFill>
                  <a:schemeClr val="tx1"/>
                </a:solidFill>
                <a:latin typeface="+mn-lt"/>
              </a:rPr>
              <a:t>What does your audience want?</a:t>
            </a:r>
            <a:endParaRPr lang="en-US" dirty="0">
              <a:solidFill>
                <a:schemeClr val="tx1"/>
              </a:solidFill>
              <a:latin typeface="+mn-lt"/>
            </a:endParaRPr>
          </a:p>
        </p:txBody>
      </p:sp>
      <p:sp>
        <p:nvSpPr>
          <p:cNvPr id="3" name="Text Placeholder 2"/>
          <p:cNvSpPr>
            <a:spLocks noGrp="1"/>
          </p:cNvSpPr>
          <p:nvPr>
            <p:ph type="body" sz="quarter" idx="10"/>
          </p:nvPr>
        </p:nvSpPr>
        <p:spPr>
          <a:xfrm>
            <a:off x="541338" y="1171852"/>
            <a:ext cx="6496050" cy="4472589"/>
          </a:xfrm>
        </p:spPr>
        <p:txBody>
          <a:bodyPr/>
          <a:lstStyle/>
          <a:p>
            <a:pPr marL="0" indent="0">
              <a:buNone/>
            </a:pPr>
            <a:r>
              <a:rPr lang="en-US" sz="1800" dirty="0">
                <a:solidFill>
                  <a:schemeClr val="bg2">
                    <a:lumMod val="75000"/>
                    <a:lumOff val="25000"/>
                  </a:schemeClr>
                </a:solidFill>
              </a:rPr>
              <a:t>Place yourself in the position of the council.  What arguments or concerns might they have for each of the projects?</a:t>
            </a:r>
          </a:p>
          <a:p>
            <a:pPr marL="0" indent="0">
              <a:buNone/>
            </a:pPr>
            <a:endParaRPr lang="en-US" sz="1800" dirty="0">
              <a:solidFill>
                <a:schemeClr val="tx1"/>
              </a:solidFill>
            </a:endParaRPr>
          </a:p>
          <a:p>
            <a:pPr marL="285750" indent="-285750">
              <a:buFont typeface="Arial" panose="020B0604020202020204" pitchFamily="34" charset="0"/>
              <a:buChar char="•"/>
            </a:pPr>
            <a:r>
              <a:rPr lang="en-US" sz="1800" dirty="0">
                <a:solidFill>
                  <a:schemeClr val="bg2">
                    <a:lumMod val="75000"/>
                    <a:lumOff val="25000"/>
                  </a:schemeClr>
                </a:solidFill>
              </a:rPr>
              <a:t>A new community </a:t>
            </a:r>
            <a:r>
              <a:rPr lang="en-US" sz="1800" dirty="0" err="1">
                <a:solidFill>
                  <a:schemeClr val="bg2">
                    <a:lumMod val="75000"/>
                    <a:lumOff val="25000"/>
                  </a:schemeClr>
                </a:solidFill>
              </a:rPr>
              <a:t>centre</a:t>
            </a:r>
            <a:r>
              <a:rPr lang="en-US" sz="1800" dirty="0">
                <a:solidFill>
                  <a:schemeClr val="bg2">
                    <a:lumMod val="75000"/>
                    <a:lumOff val="25000"/>
                  </a:schemeClr>
                </a:solidFill>
              </a:rPr>
              <a:t> that hosts social events during the day</a:t>
            </a:r>
          </a:p>
          <a:p>
            <a:pPr marL="285750" indent="-285750">
              <a:buFont typeface="Arial" panose="020B0604020202020204" pitchFamily="34" charset="0"/>
              <a:buChar char="•"/>
            </a:pPr>
            <a:r>
              <a:rPr lang="en-US" sz="1800" dirty="0">
                <a:solidFill>
                  <a:schemeClr val="bg2">
                    <a:lumMod val="75000"/>
                    <a:lumOff val="25000"/>
                  </a:schemeClr>
                </a:solidFill>
              </a:rPr>
              <a:t>The creation of an education hub where people can learn new skills to help improve their future</a:t>
            </a:r>
          </a:p>
          <a:p>
            <a:pPr marL="285750" indent="-285750">
              <a:buFont typeface="Arial" panose="020B0604020202020204" pitchFamily="34" charset="0"/>
              <a:buChar char="•"/>
            </a:pPr>
            <a:r>
              <a:rPr lang="en-US" sz="1800" dirty="0">
                <a:solidFill>
                  <a:schemeClr val="bg2">
                    <a:lumMod val="75000"/>
                    <a:lumOff val="25000"/>
                  </a:schemeClr>
                </a:solidFill>
              </a:rPr>
              <a:t>New park facilities, including a park gym where people can get fit for free</a:t>
            </a:r>
          </a:p>
          <a:p>
            <a:pPr marL="285750" indent="-285750">
              <a:buFont typeface="Arial" panose="020B0604020202020204" pitchFamily="34" charset="0"/>
              <a:buChar char="•"/>
            </a:pPr>
            <a:r>
              <a:rPr lang="en-US" sz="1800" dirty="0">
                <a:solidFill>
                  <a:schemeClr val="bg2">
                    <a:lumMod val="75000"/>
                    <a:lumOff val="25000"/>
                  </a:schemeClr>
                </a:solidFill>
              </a:rPr>
              <a:t>Developing a community garden where people can learn to grow their own food. </a:t>
            </a:r>
          </a:p>
          <a:p>
            <a:pPr marL="285750" indent="-285750">
              <a:buFont typeface="Arial" panose="020B0604020202020204" pitchFamily="34" charset="0"/>
              <a:buChar char="•"/>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25</a:t>
            </a:fld>
            <a:endParaRPr lang="en-GB" dirty="0"/>
          </a:p>
        </p:txBody>
      </p:sp>
    </p:spTree>
    <p:extLst>
      <p:ext uri="{BB962C8B-B14F-4D97-AF65-F5344CB8AC3E}">
        <p14:creationId xmlns:p14="http://schemas.microsoft.com/office/powerpoint/2010/main" val="42402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r>
              <a:rPr lang="en-GB" dirty="0">
                <a:solidFill>
                  <a:schemeClr val="tx1"/>
                </a:solidFill>
                <a:latin typeface="+mn-lt"/>
              </a:rPr>
              <a:t>What does your audience want?</a:t>
            </a:r>
            <a:endParaRPr lang="en-US" dirty="0">
              <a:solidFill>
                <a:schemeClr val="tx1"/>
              </a:solidFill>
              <a:latin typeface="+mn-lt"/>
            </a:endParaRPr>
          </a:p>
        </p:txBody>
      </p:sp>
      <p:sp>
        <p:nvSpPr>
          <p:cNvPr id="3" name="Text Placeholder 2"/>
          <p:cNvSpPr>
            <a:spLocks noGrp="1"/>
          </p:cNvSpPr>
          <p:nvPr>
            <p:ph type="body" sz="quarter" idx="10"/>
          </p:nvPr>
        </p:nvSpPr>
        <p:spPr>
          <a:xfrm>
            <a:off x="622539" y="961007"/>
            <a:ext cx="6496050" cy="4935985"/>
          </a:xfrm>
        </p:spPr>
        <p:txBody>
          <a:bodyPr/>
          <a:lstStyle/>
          <a:p>
            <a:pPr marL="285750" indent="-285750">
              <a:buFont typeface="Arial" panose="020B0604020202020204" pitchFamily="34" charset="0"/>
              <a:buChar char="•"/>
            </a:pPr>
            <a:r>
              <a:rPr lang="en-US" dirty="0">
                <a:solidFill>
                  <a:schemeClr val="tx1"/>
                </a:solidFill>
              </a:rPr>
              <a:t>A new community </a:t>
            </a:r>
            <a:r>
              <a:rPr lang="en-US" dirty="0" err="1">
                <a:solidFill>
                  <a:schemeClr val="tx1"/>
                </a:solidFill>
              </a:rPr>
              <a:t>centre</a:t>
            </a:r>
            <a:r>
              <a:rPr lang="en-US" dirty="0">
                <a:solidFill>
                  <a:schemeClr val="tx1"/>
                </a:solidFill>
              </a:rPr>
              <a:t> that hosts social events during the day</a:t>
            </a:r>
          </a:p>
          <a:p>
            <a:pPr marL="285750" indent="-285750">
              <a:buFont typeface="Arial" panose="020B0604020202020204" pitchFamily="34" charset="0"/>
              <a:buChar char="•"/>
            </a:pPr>
            <a:r>
              <a:rPr lang="en-US" i="1" dirty="0">
                <a:solidFill>
                  <a:schemeClr val="tx1"/>
                </a:solidFill>
              </a:rPr>
              <a:t>Will it be used enough?  How will it be staffed? What else could it be used for? Huge cost implication?</a:t>
            </a:r>
          </a:p>
          <a:p>
            <a:pPr marL="285750" indent="-285750">
              <a:buFont typeface="Arial" panose="020B0604020202020204" pitchFamily="34" charset="0"/>
              <a:buChar char="•"/>
            </a:pPr>
            <a:r>
              <a:rPr lang="en-US" dirty="0">
                <a:solidFill>
                  <a:schemeClr val="tx1"/>
                </a:solidFill>
              </a:rPr>
              <a:t>The creation of an education hub where people can learn new skills to help improve their future</a:t>
            </a:r>
          </a:p>
          <a:p>
            <a:pPr marL="285750" indent="-285750">
              <a:buFont typeface="Arial" panose="020B0604020202020204" pitchFamily="34" charset="0"/>
              <a:buChar char="•"/>
            </a:pPr>
            <a:r>
              <a:rPr lang="en-US" i="1" dirty="0">
                <a:solidFill>
                  <a:schemeClr val="tx1"/>
                </a:solidFill>
              </a:rPr>
              <a:t>Who will train them?  What sort of skills are people looking for? How can we ensure it will be used properly?</a:t>
            </a:r>
          </a:p>
          <a:p>
            <a:pPr marL="285750" indent="-285750">
              <a:buFont typeface="Arial" panose="020B0604020202020204" pitchFamily="34" charset="0"/>
              <a:buChar char="•"/>
            </a:pPr>
            <a:r>
              <a:rPr lang="en-US" dirty="0">
                <a:solidFill>
                  <a:schemeClr val="tx1"/>
                </a:solidFill>
              </a:rPr>
              <a:t>New park facilities, including a park gym where people can get fit for free</a:t>
            </a:r>
          </a:p>
          <a:p>
            <a:pPr marL="285750" indent="-285750">
              <a:buFont typeface="Arial" panose="020B0604020202020204" pitchFamily="34" charset="0"/>
              <a:buChar char="•"/>
            </a:pPr>
            <a:r>
              <a:rPr lang="en-US" i="1" dirty="0">
                <a:solidFill>
                  <a:schemeClr val="tx1"/>
                </a:solidFill>
              </a:rPr>
              <a:t>Why can’t people just jog? Do we really need them? What would be the benefit?</a:t>
            </a:r>
          </a:p>
          <a:p>
            <a:pPr marL="285750" indent="-285750">
              <a:buFont typeface="Arial" panose="020B0604020202020204" pitchFamily="34" charset="0"/>
              <a:buChar char="•"/>
            </a:pPr>
            <a:r>
              <a:rPr lang="en-US" dirty="0">
                <a:solidFill>
                  <a:schemeClr val="tx1"/>
                </a:solidFill>
              </a:rPr>
              <a:t>Developing a community garden where people can learn to grow their own food. </a:t>
            </a:r>
          </a:p>
          <a:p>
            <a:pPr marL="285750" indent="-285750">
              <a:buFont typeface="Arial" panose="020B0604020202020204" pitchFamily="34" charset="0"/>
              <a:buChar char="•"/>
            </a:pPr>
            <a:r>
              <a:rPr lang="en-US" i="1" dirty="0">
                <a:solidFill>
                  <a:schemeClr val="tx1"/>
                </a:solidFill>
              </a:rPr>
              <a:t>Who would staff it?  What happens to the food afterwards? Why is this useful? Where would it be?</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26</a:t>
            </a:fld>
            <a:endParaRPr lang="en-GB" dirty="0"/>
          </a:p>
        </p:txBody>
      </p:sp>
    </p:spTree>
    <p:extLst>
      <p:ext uri="{BB962C8B-B14F-4D97-AF65-F5344CB8AC3E}">
        <p14:creationId xmlns:p14="http://schemas.microsoft.com/office/powerpoint/2010/main" val="2430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r>
              <a:rPr lang="en-GB" dirty="0">
                <a:solidFill>
                  <a:schemeClr val="tx1"/>
                </a:solidFill>
                <a:latin typeface="+mn-lt"/>
              </a:rPr>
              <a:t>Using Audience Positioning to Convince the Reader</a:t>
            </a:r>
            <a:endParaRPr lang="en-US" dirty="0">
              <a:solidFill>
                <a:schemeClr val="tx1"/>
              </a:solidFill>
              <a:latin typeface="+mn-lt"/>
            </a:endParaRPr>
          </a:p>
        </p:txBody>
      </p:sp>
      <p:sp>
        <p:nvSpPr>
          <p:cNvPr id="3" name="Text Placeholder 2"/>
          <p:cNvSpPr>
            <a:spLocks noGrp="1"/>
          </p:cNvSpPr>
          <p:nvPr>
            <p:ph type="body" sz="quarter" idx="10"/>
          </p:nvPr>
        </p:nvSpPr>
        <p:spPr>
          <a:xfrm>
            <a:off x="425905" y="1566400"/>
            <a:ext cx="6496050" cy="3781425"/>
          </a:xfrm>
        </p:spPr>
        <p:txBody>
          <a:bodyPr/>
          <a:lstStyle/>
          <a:p>
            <a:pPr marL="0" indent="0">
              <a:buNone/>
            </a:pPr>
            <a:r>
              <a:rPr lang="en-US" dirty="0">
                <a:solidFill>
                  <a:schemeClr val="tx1"/>
                </a:solidFill>
              </a:rPr>
              <a:t>Community Garden Project</a:t>
            </a:r>
          </a:p>
          <a:p>
            <a:pPr marL="0" indent="0">
              <a:buNone/>
            </a:pPr>
            <a:r>
              <a:rPr lang="en-US" dirty="0">
                <a:solidFill>
                  <a:schemeClr val="tx1"/>
                </a:solidFill>
              </a:rPr>
              <a:t>Growing your own food – people need healthier lives and diets</a:t>
            </a:r>
          </a:p>
          <a:p>
            <a:pPr marL="0" indent="0">
              <a:buNone/>
            </a:pPr>
            <a:r>
              <a:rPr lang="en-US" dirty="0">
                <a:solidFill>
                  <a:schemeClr val="tx1"/>
                </a:solidFill>
              </a:rPr>
              <a:t>Using the older people in the community to help – experience and advice – they would volunteer so no overheads to council</a:t>
            </a:r>
          </a:p>
          <a:p>
            <a:pPr marL="0" indent="0">
              <a:buNone/>
            </a:pPr>
            <a:r>
              <a:rPr lang="en-US" dirty="0">
                <a:solidFill>
                  <a:schemeClr val="tx1"/>
                </a:solidFill>
              </a:rPr>
              <a:t>Food could be shared – cooked together, encourage people to learn how to take care of themselves, build up stronger relationships</a:t>
            </a:r>
          </a:p>
          <a:p>
            <a:pPr marL="0" indent="0">
              <a:buNone/>
            </a:pPr>
            <a:r>
              <a:rPr lang="en-US" dirty="0">
                <a:solidFill>
                  <a:schemeClr val="tx1"/>
                </a:solidFill>
              </a:rPr>
              <a:t>Happy communities = safe communities</a:t>
            </a:r>
          </a:p>
          <a:p>
            <a:pPr marL="0" indent="0">
              <a:buNone/>
            </a:pPr>
            <a:r>
              <a:rPr lang="en-US" dirty="0">
                <a:solidFill>
                  <a:schemeClr val="tx1"/>
                </a:solidFill>
              </a:rPr>
              <a:t>Improve an eyesore – wasteland that could be put to good use</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27</a:t>
            </a:fld>
            <a:endParaRPr lang="en-GB" dirty="0"/>
          </a:p>
        </p:txBody>
      </p:sp>
      <p:pic>
        <p:nvPicPr>
          <p:cNvPr id="5" name="Picture 4">
            <a:extLst>
              <a:ext uri="{FF2B5EF4-FFF2-40B4-BE49-F238E27FC236}">
                <a16:creationId xmlns:a16="http://schemas.microsoft.com/office/drawing/2014/main" id="{847198CE-AC2F-4D09-9110-00D23496E63F}"/>
              </a:ext>
            </a:extLst>
          </p:cNvPr>
          <p:cNvPicPr>
            <a:picLocks noChangeAspect="1"/>
          </p:cNvPicPr>
          <p:nvPr/>
        </p:nvPicPr>
        <p:blipFill>
          <a:blip r:embed="rId2"/>
          <a:stretch>
            <a:fillRect/>
          </a:stretch>
        </p:blipFill>
        <p:spPr>
          <a:xfrm>
            <a:off x="6921955" y="424647"/>
            <a:ext cx="1792379" cy="1969179"/>
          </a:xfrm>
          <a:prstGeom prst="rect">
            <a:avLst/>
          </a:prstGeom>
        </p:spPr>
      </p:pic>
    </p:spTree>
    <p:extLst>
      <p:ext uri="{BB962C8B-B14F-4D97-AF65-F5344CB8AC3E}">
        <p14:creationId xmlns:p14="http://schemas.microsoft.com/office/powerpoint/2010/main" val="180256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GB" sz="2000" dirty="0">
                <a:solidFill>
                  <a:schemeClr val="bg2">
                    <a:lumMod val="75000"/>
                    <a:lumOff val="25000"/>
                  </a:schemeClr>
                </a:solidFill>
                <a:latin typeface="+mn-lt"/>
              </a:rPr>
              <a:t>For each of the ideas, consider how you could position the audience to compel them to agree with your plan.</a:t>
            </a:r>
            <a:endParaRPr lang="en-US" sz="2000" dirty="0">
              <a:solidFill>
                <a:schemeClr val="bg2">
                  <a:lumMod val="75000"/>
                  <a:lumOff val="25000"/>
                </a:schemeClr>
              </a:solidFill>
              <a:latin typeface="+mn-lt"/>
            </a:endParaRPr>
          </a:p>
        </p:txBody>
      </p:sp>
      <p:sp>
        <p:nvSpPr>
          <p:cNvPr id="3" name="Text Placeholder 2"/>
          <p:cNvSpPr>
            <a:spLocks noGrp="1"/>
          </p:cNvSpPr>
          <p:nvPr>
            <p:ph type="body" sz="quarter" idx="10"/>
          </p:nvPr>
        </p:nvSpPr>
        <p:spPr>
          <a:xfrm>
            <a:off x="301617" y="976543"/>
            <a:ext cx="6496050" cy="4696288"/>
          </a:xfrm>
        </p:spPr>
        <p:txBody>
          <a:bodyPr/>
          <a:lstStyle/>
          <a:p>
            <a:pPr marL="0" indent="0">
              <a:buNone/>
            </a:pPr>
            <a:r>
              <a:rPr lang="en-US" dirty="0">
                <a:solidFill>
                  <a:schemeClr val="tx1"/>
                </a:solidFill>
              </a:rPr>
              <a:t>Community Garden Project</a:t>
            </a:r>
          </a:p>
          <a:p>
            <a:pPr marL="0" indent="0">
              <a:buNone/>
            </a:pPr>
            <a:r>
              <a:rPr lang="en-US" dirty="0">
                <a:solidFill>
                  <a:schemeClr val="tx1"/>
                </a:solidFill>
              </a:rPr>
              <a:t>Growing your own food – people need healthier lives and diets</a:t>
            </a:r>
          </a:p>
          <a:p>
            <a:pPr marL="0" indent="0">
              <a:buNone/>
            </a:pPr>
            <a:r>
              <a:rPr lang="en-US" i="1" dirty="0">
                <a:solidFill>
                  <a:schemeClr val="accent1">
                    <a:lumMod val="50000"/>
                  </a:schemeClr>
                </a:solidFill>
              </a:rPr>
              <a:t>With obesity at frightening levels, it is vitally important that we start educating people about healthy eating. </a:t>
            </a:r>
          </a:p>
          <a:p>
            <a:pPr marL="0" indent="0">
              <a:buNone/>
            </a:pPr>
            <a:r>
              <a:rPr lang="en-US" i="1" dirty="0">
                <a:solidFill>
                  <a:schemeClr val="accent1">
                    <a:lumMod val="50000"/>
                  </a:schemeClr>
                </a:solidFill>
              </a:rPr>
              <a:t>There are so many people in the area who are living without a garden and they are missing out on the huge health benefits that gardening brings.  Surely we owe it to them to help improve their quality of life. </a:t>
            </a:r>
          </a:p>
          <a:p>
            <a:pPr marL="0" indent="0">
              <a:buNone/>
            </a:pPr>
            <a:r>
              <a:rPr lang="en-US" dirty="0">
                <a:solidFill>
                  <a:schemeClr val="tx1"/>
                </a:solidFill>
              </a:rPr>
              <a:t>Using the older people in the community to help – experience and advice – they would volunteer so no overheads to council</a:t>
            </a:r>
          </a:p>
          <a:p>
            <a:pPr marL="0" indent="0">
              <a:buNone/>
            </a:pPr>
            <a:r>
              <a:rPr lang="en-US" dirty="0">
                <a:solidFill>
                  <a:schemeClr val="tx1"/>
                </a:solidFill>
              </a:rPr>
              <a:t>Food could be shared – cooked together, encourage people to learn how to take care of themselves, build up stronger relationships</a:t>
            </a:r>
          </a:p>
          <a:p>
            <a:pPr marL="0" indent="0">
              <a:buNone/>
            </a:pPr>
            <a:r>
              <a:rPr lang="en-US" dirty="0">
                <a:solidFill>
                  <a:schemeClr val="tx1"/>
                </a:solidFill>
              </a:rPr>
              <a:t>Happy communities = safe communities</a:t>
            </a:r>
          </a:p>
          <a:p>
            <a:pPr marL="0" indent="0">
              <a:buNone/>
            </a:pPr>
            <a:r>
              <a:rPr lang="en-US" dirty="0">
                <a:solidFill>
                  <a:schemeClr val="tx1"/>
                </a:solidFill>
              </a:rPr>
              <a:t>Improve an eyesore – wasteland that could be put to good use</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28</a:t>
            </a:fld>
            <a:endParaRPr lang="en-GB" dirty="0"/>
          </a:p>
        </p:txBody>
      </p:sp>
      <p:pic>
        <p:nvPicPr>
          <p:cNvPr id="5" name="Picture 4">
            <a:extLst>
              <a:ext uri="{FF2B5EF4-FFF2-40B4-BE49-F238E27FC236}">
                <a16:creationId xmlns:a16="http://schemas.microsoft.com/office/drawing/2014/main" id="{847198CE-AC2F-4D09-9110-00D23496E63F}"/>
              </a:ext>
            </a:extLst>
          </p:cNvPr>
          <p:cNvPicPr>
            <a:picLocks noChangeAspect="1"/>
          </p:cNvPicPr>
          <p:nvPr/>
        </p:nvPicPr>
        <p:blipFill>
          <a:blip r:embed="rId2"/>
          <a:stretch>
            <a:fillRect/>
          </a:stretch>
        </p:blipFill>
        <p:spPr>
          <a:xfrm>
            <a:off x="7138524" y="855204"/>
            <a:ext cx="1792379" cy="1969179"/>
          </a:xfrm>
          <a:prstGeom prst="rect">
            <a:avLst/>
          </a:prstGeom>
        </p:spPr>
      </p:pic>
    </p:spTree>
    <p:extLst>
      <p:ext uri="{BB962C8B-B14F-4D97-AF65-F5344CB8AC3E}">
        <p14:creationId xmlns:p14="http://schemas.microsoft.com/office/powerpoint/2010/main" val="404085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Developing Extended Metaphors</a:t>
            </a:r>
          </a:p>
        </p:txBody>
      </p:sp>
    </p:spTree>
    <p:extLst>
      <p:ext uri="{BB962C8B-B14F-4D97-AF65-F5344CB8AC3E}">
        <p14:creationId xmlns:p14="http://schemas.microsoft.com/office/powerpoint/2010/main" val="177341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4" y="1170787"/>
            <a:ext cx="4470150" cy="858719"/>
          </a:xfrm>
        </p:spPr>
        <p:txBody>
          <a:bodyPr anchor="t">
            <a:normAutofit/>
          </a:bodyPr>
          <a:lstStyle/>
          <a:p>
            <a:r>
              <a:rPr lang="en-GB" dirty="0"/>
              <a:t>Community Rules</a:t>
            </a:r>
            <a:endParaRPr lang="en-US" dirty="0"/>
          </a:p>
        </p:txBody>
      </p:sp>
      <p:sp>
        <p:nvSpPr>
          <p:cNvPr id="3" name="Text Placeholder 2"/>
          <p:cNvSpPr>
            <a:spLocks noGrp="1"/>
          </p:cNvSpPr>
          <p:nvPr>
            <p:ph idx="1"/>
          </p:nvPr>
        </p:nvSpPr>
        <p:spPr>
          <a:xfrm>
            <a:off x="473094" y="2128838"/>
            <a:ext cx="4511674" cy="2343151"/>
          </a:xfrm>
        </p:spPr>
        <p:txBody>
          <a:bodyPr>
            <a:normAutofit/>
          </a:bodyPr>
          <a:lstStyle/>
          <a:p>
            <a:pPr>
              <a:spcAft>
                <a:spcPts val="450"/>
              </a:spcAft>
            </a:pPr>
            <a:r>
              <a:rPr lang="en-US" sz="1800" dirty="0"/>
              <a:t>We take safe-guarding seriously and we expect everyone to treat each other with respect.</a:t>
            </a:r>
          </a:p>
          <a:p>
            <a:pPr>
              <a:spcAft>
                <a:spcPts val="450"/>
              </a:spcAft>
            </a:pPr>
            <a:r>
              <a:rPr lang="en-US" sz="1800" dirty="0"/>
              <a:t>We will take appropriate actions if we feel this is needed. </a:t>
            </a:r>
          </a:p>
          <a:p>
            <a:pPr>
              <a:spcAft>
                <a:spcPts val="450"/>
              </a:spcAft>
            </a:pPr>
            <a:endParaRPr lang="en-US" dirty="0"/>
          </a:p>
          <a:p>
            <a:pPr>
              <a:spcAft>
                <a:spcPts val="450"/>
              </a:spcAft>
            </a:pPr>
            <a:endParaRPr lang="en-US" dirty="0"/>
          </a:p>
          <a:p>
            <a:pPr>
              <a:spcAft>
                <a:spcPts val="450"/>
              </a:spcAft>
            </a:pPr>
            <a:endParaRPr lang="en-US" dirty="0"/>
          </a:p>
        </p:txBody>
      </p:sp>
      <p:pic>
        <p:nvPicPr>
          <p:cNvPr id="5" name="Picture 4">
            <a:extLst>
              <a:ext uri="{FF2B5EF4-FFF2-40B4-BE49-F238E27FC236}">
                <a16:creationId xmlns:a16="http://schemas.microsoft.com/office/drawing/2014/main" id="{60EFCFDE-499D-4446-B1B5-1163C46067E3}"/>
              </a:ext>
            </a:extLst>
          </p:cNvPr>
          <p:cNvPicPr>
            <a:picLocks noChangeAspect="1"/>
          </p:cNvPicPr>
          <p:nvPr/>
        </p:nvPicPr>
        <p:blipFill>
          <a:blip r:embed="rId2"/>
          <a:stretch>
            <a:fillRect/>
          </a:stretch>
        </p:blipFill>
        <p:spPr>
          <a:xfrm>
            <a:off x="5165726" y="1556750"/>
            <a:ext cx="3267075" cy="3744499"/>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a:t>
            </a:fld>
            <a:endParaRPr lang="en-GB"/>
          </a:p>
        </p:txBody>
      </p:sp>
    </p:spTree>
    <p:extLst>
      <p:ext uri="{BB962C8B-B14F-4D97-AF65-F5344CB8AC3E}">
        <p14:creationId xmlns:p14="http://schemas.microsoft.com/office/powerpoint/2010/main" val="27402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GB" sz="2800" dirty="0">
                <a:solidFill>
                  <a:schemeClr val="tx1"/>
                </a:solidFill>
                <a:latin typeface="+mn-lt"/>
              </a:rPr>
              <a:t>Non-Fiction and Creativity</a:t>
            </a:r>
            <a:endParaRPr lang="en-US" sz="2800" dirty="0">
              <a:solidFill>
                <a:schemeClr val="tx1"/>
              </a:solidFill>
              <a:latin typeface="+mn-lt"/>
            </a:endParaRPr>
          </a:p>
        </p:txBody>
      </p:sp>
      <p:sp>
        <p:nvSpPr>
          <p:cNvPr id="3" name="Text Placeholder 2"/>
          <p:cNvSpPr>
            <a:spLocks noGrp="1"/>
          </p:cNvSpPr>
          <p:nvPr>
            <p:ph type="body" sz="quarter" idx="10"/>
          </p:nvPr>
        </p:nvSpPr>
        <p:spPr>
          <a:xfrm>
            <a:off x="372662" y="1009741"/>
            <a:ext cx="6496050" cy="4696288"/>
          </a:xfrm>
        </p:spPr>
        <p:txBody>
          <a:bodyPr/>
          <a:lstStyle/>
          <a:p>
            <a:pPr marL="0" indent="0">
              <a:buNone/>
            </a:pPr>
            <a:r>
              <a:rPr lang="en-US" sz="1800" dirty="0">
                <a:solidFill>
                  <a:schemeClr val="tx1"/>
                </a:solidFill>
              </a:rPr>
              <a:t>Figurative language can be used effectively in non-fiction writing. </a:t>
            </a:r>
          </a:p>
          <a:p>
            <a:pPr marL="0" indent="0">
              <a:buNone/>
            </a:pPr>
            <a:endParaRPr lang="en-US" sz="1800" dirty="0">
              <a:solidFill>
                <a:schemeClr val="tx1"/>
              </a:solidFill>
            </a:endParaRPr>
          </a:p>
          <a:p>
            <a:pPr marL="0" indent="0">
              <a:buNone/>
            </a:pPr>
            <a:r>
              <a:rPr lang="en-US" sz="1800" i="1" dirty="0">
                <a:solidFill>
                  <a:schemeClr val="tx1"/>
                </a:solidFill>
              </a:rPr>
              <a:t>Review</a:t>
            </a:r>
          </a:p>
          <a:p>
            <a:pPr marL="0" indent="0">
              <a:buNone/>
            </a:pPr>
            <a:r>
              <a:rPr lang="en-US" sz="1800" i="1" dirty="0">
                <a:solidFill>
                  <a:schemeClr val="tx1"/>
                </a:solidFill>
              </a:rPr>
              <a:t>The divine eggs were beautifully presented on an altar of the best sourdough toast I have ever had and anointed with a delicately </a:t>
            </a:r>
            <a:r>
              <a:rPr lang="en-US" sz="1800" i="1" dirty="0" err="1">
                <a:solidFill>
                  <a:schemeClr val="tx1"/>
                </a:solidFill>
              </a:rPr>
              <a:t>flavoured</a:t>
            </a:r>
            <a:r>
              <a:rPr lang="en-US" sz="1800" i="1" dirty="0">
                <a:solidFill>
                  <a:schemeClr val="tx1"/>
                </a:solidFill>
              </a:rPr>
              <a:t> basil butter.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30</a:t>
            </a:fld>
            <a:endParaRPr lang="en-GB" dirty="0"/>
          </a:p>
        </p:txBody>
      </p:sp>
      <p:pic>
        <p:nvPicPr>
          <p:cNvPr id="6" name="Picture 5">
            <a:extLst>
              <a:ext uri="{FF2B5EF4-FFF2-40B4-BE49-F238E27FC236}">
                <a16:creationId xmlns:a16="http://schemas.microsoft.com/office/drawing/2014/main" id="{017320CD-8302-489D-9C18-81B960B5CD99}"/>
              </a:ext>
            </a:extLst>
          </p:cNvPr>
          <p:cNvPicPr>
            <a:picLocks noChangeAspect="1"/>
          </p:cNvPicPr>
          <p:nvPr/>
        </p:nvPicPr>
        <p:blipFill>
          <a:blip r:embed="rId2"/>
          <a:stretch>
            <a:fillRect/>
          </a:stretch>
        </p:blipFill>
        <p:spPr>
          <a:xfrm>
            <a:off x="3431571" y="3643132"/>
            <a:ext cx="3936895" cy="2703911"/>
          </a:xfrm>
          <a:prstGeom prst="rect">
            <a:avLst/>
          </a:prstGeom>
        </p:spPr>
      </p:pic>
      <p:sp>
        <p:nvSpPr>
          <p:cNvPr id="7" name="TextBox 6">
            <a:extLst>
              <a:ext uri="{FF2B5EF4-FFF2-40B4-BE49-F238E27FC236}">
                <a16:creationId xmlns:a16="http://schemas.microsoft.com/office/drawing/2014/main" id="{2838F811-48D3-4CF2-A2D3-13BC9CCBAD83}"/>
              </a:ext>
            </a:extLst>
          </p:cNvPr>
          <p:cNvSpPr txBox="1"/>
          <p:nvPr/>
        </p:nvSpPr>
        <p:spPr>
          <a:xfrm>
            <a:off x="284085" y="3429000"/>
            <a:ext cx="2556769" cy="1846659"/>
          </a:xfrm>
          <a:prstGeom prst="rect">
            <a:avLst/>
          </a:prstGeom>
          <a:noFill/>
        </p:spPr>
        <p:txBody>
          <a:bodyPr wrap="square" lIns="0" tIns="0" rIns="0" bIns="0" rtlCol="0">
            <a:spAutoFit/>
          </a:bodyPr>
          <a:lstStyle/>
          <a:p>
            <a:r>
              <a:rPr lang="en-GB" sz="2000" b="1" dirty="0">
                <a:solidFill>
                  <a:schemeClr val="tx2"/>
                </a:solidFill>
              </a:rPr>
              <a:t>What metaphors are being used in this short extract?</a:t>
            </a:r>
          </a:p>
          <a:p>
            <a:endParaRPr lang="en-GB" sz="2000" b="1" dirty="0">
              <a:solidFill>
                <a:schemeClr val="tx2"/>
              </a:solidFill>
            </a:endParaRPr>
          </a:p>
          <a:p>
            <a:r>
              <a:rPr lang="en-GB" sz="2000" b="1" dirty="0">
                <a:solidFill>
                  <a:schemeClr val="tx2"/>
                </a:solidFill>
              </a:rPr>
              <a:t>What do they have in common?</a:t>
            </a:r>
          </a:p>
        </p:txBody>
      </p:sp>
    </p:spTree>
    <p:extLst>
      <p:ext uri="{BB962C8B-B14F-4D97-AF65-F5344CB8AC3E}">
        <p14:creationId xmlns:p14="http://schemas.microsoft.com/office/powerpoint/2010/main" val="36275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GB" sz="2800" dirty="0">
                <a:solidFill>
                  <a:schemeClr val="tx1"/>
                </a:solidFill>
                <a:latin typeface="+mn-lt"/>
              </a:rPr>
              <a:t>Non-Fiction and Creativity</a:t>
            </a:r>
            <a:endParaRPr lang="en-US" sz="2800" dirty="0">
              <a:solidFill>
                <a:schemeClr val="tx1"/>
              </a:solidFill>
              <a:latin typeface="+mn-lt"/>
            </a:endParaRPr>
          </a:p>
        </p:txBody>
      </p:sp>
      <p:sp>
        <p:nvSpPr>
          <p:cNvPr id="3" name="Text Placeholder 2"/>
          <p:cNvSpPr>
            <a:spLocks noGrp="1"/>
          </p:cNvSpPr>
          <p:nvPr>
            <p:ph type="body" sz="quarter" idx="10"/>
          </p:nvPr>
        </p:nvSpPr>
        <p:spPr>
          <a:xfrm>
            <a:off x="372662" y="1009741"/>
            <a:ext cx="6496050" cy="4696288"/>
          </a:xfrm>
        </p:spPr>
        <p:txBody>
          <a:bodyPr/>
          <a:lstStyle/>
          <a:p>
            <a:pPr marL="0" indent="0">
              <a:buNone/>
            </a:pPr>
            <a:r>
              <a:rPr lang="en-US" sz="1800" dirty="0">
                <a:solidFill>
                  <a:schemeClr val="tx1"/>
                </a:solidFill>
              </a:rPr>
              <a:t>Figurative language can be used effectively in non-fiction writing. </a:t>
            </a:r>
          </a:p>
          <a:p>
            <a:pPr marL="0" indent="0">
              <a:buNone/>
            </a:pPr>
            <a:r>
              <a:rPr lang="en-US" sz="1800" i="1" dirty="0">
                <a:solidFill>
                  <a:schemeClr val="tx1"/>
                </a:solidFill>
              </a:rPr>
              <a:t>Review</a:t>
            </a:r>
          </a:p>
          <a:p>
            <a:pPr marL="0" indent="0">
              <a:buNone/>
            </a:pPr>
            <a:r>
              <a:rPr lang="en-US" sz="1800" i="1" dirty="0">
                <a:solidFill>
                  <a:schemeClr val="tx1"/>
                </a:solidFill>
              </a:rPr>
              <a:t>The </a:t>
            </a:r>
            <a:r>
              <a:rPr lang="en-US" sz="1800" i="1" dirty="0">
                <a:solidFill>
                  <a:schemeClr val="tx1"/>
                </a:solidFill>
                <a:highlight>
                  <a:srgbClr val="FFFF00"/>
                </a:highlight>
              </a:rPr>
              <a:t>divine</a:t>
            </a:r>
            <a:r>
              <a:rPr lang="en-US" sz="1800" i="1" dirty="0">
                <a:solidFill>
                  <a:schemeClr val="tx1"/>
                </a:solidFill>
              </a:rPr>
              <a:t> eggs were beautifully presented on an </a:t>
            </a:r>
            <a:r>
              <a:rPr lang="en-US" sz="1800" i="1" dirty="0">
                <a:solidFill>
                  <a:schemeClr val="tx1"/>
                </a:solidFill>
                <a:highlight>
                  <a:srgbClr val="FFFF00"/>
                </a:highlight>
              </a:rPr>
              <a:t>altar</a:t>
            </a:r>
            <a:r>
              <a:rPr lang="en-US" sz="1800" i="1" dirty="0">
                <a:solidFill>
                  <a:schemeClr val="tx1"/>
                </a:solidFill>
              </a:rPr>
              <a:t> of the best sourdough toast I have ever had and</a:t>
            </a:r>
            <a:r>
              <a:rPr lang="en-US" sz="1800" i="1" dirty="0">
                <a:solidFill>
                  <a:schemeClr val="tx1"/>
                </a:solidFill>
                <a:highlight>
                  <a:srgbClr val="FFFF00"/>
                </a:highlight>
              </a:rPr>
              <a:t> anointed </a:t>
            </a:r>
            <a:r>
              <a:rPr lang="en-US" sz="1800" i="1" dirty="0">
                <a:solidFill>
                  <a:schemeClr val="tx1"/>
                </a:solidFill>
              </a:rPr>
              <a:t>with a delicately </a:t>
            </a:r>
            <a:r>
              <a:rPr lang="en-US" sz="1800" i="1" dirty="0" err="1">
                <a:solidFill>
                  <a:schemeClr val="tx1"/>
                </a:solidFill>
              </a:rPr>
              <a:t>flavoured</a:t>
            </a:r>
            <a:r>
              <a:rPr lang="en-US" sz="1800" i="1" dirty="0">
                <a:solidFill>
                  <a:schemeClr val="tx1"/>
                </a:solidFill>
              </a:rPr>
              <a:t> basil butter. </a:t>
            </a:r>
          </a:p>
          <a:p>
            <a:pPr marL="0" indent="0">
              <a:buNone/>
            </a:pPr>
            <a:endParaRPr lang="en-US" sz="1800" dirty="0">
              <a:solidFill>
                <a:schemeClr val="tx1"/>
              </a:solidFill>
            </a:endParaRPr>
          </a:p>
          <a:p>
            <a:pPr marL="0" indent="0">
              <a:buNone/>
            </a:pPr>
            <a:r>
              <a:rPr lang="en-US" sz="1800" dirty="0">
                <a:solidFill>
                  <a:srgbClr val="FF0000"/>
                </a:solidFill>
              </a:rPr>
              <a:t>Extended metaphor – where a metaphor is developed within the text, going beyond a single example. </a:t>
            </a:r>
          </a:p>
          <a:p>
            <a:pPr marL="0" indent="0">
              <a:buNone/>
            </a:pPr>
            <a:endParaRPr lang="en-US" sz="1800" dirty="0">
              <a:solidFill>
                <a:srgbClr val="FF0000"/>
              </a:solidFill>
            </a:endParaRPr>
          </a:p>
          <a:p>
            <a:pPr marL="0" indent="0">
              <a:buNone/>
            </a:pPr>
            <a:r>
              <a:rPr lang="en-US" sz="1800" dirty="0">
                <a:solidFill>
                  <a:srgbClr val="FF0000"/>
                </a:solidFill>
              </a:rPr>
              <a:t>Semantic field – a collection of words with a related meaning.</a:t>
            </a:r>
          </a:p>
          <a:p>
            <a:pPr marL="0" indent="0">
              <a:buNone/>
            </a:pPr>
            <a:endParaRPr lang="en-US" sz="1800" dirty="0">
              <a:solidFill>
                <a:srgbClr val="FF0000"/>
              </a:solidFill>
            </a:endParaRPr>
          </a:p>
          <a:p>
            <a:pPr marL="0" indent="0">
              <a:buNone/>
            </a:pPr>
            <a:r>
              <a:rPr lang="en-GB" sz="1800" dirty="0">
                <a:solidFill>
                  <a:srgbClr val="FF0000"/>
                </a:solidFill>
              </a:rPr>
              <a:t>Connotation -  an idea or feeling associated with a word beyond its literal or primary meaning.</a:t>
            </a:r>
          </a:p>
          <a:p>
            <a:pPr marL="0" indent="0">
              <a:buNone/>
            </a:pPr>
            <a:endParaRPr lang="en-US" dirty="0">
              <a:solidFill>
                <a:srgbClr val="FF0000"/>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31</a:t>
            </a:fld>
            <a:endParaRPr lang="en-GB" dirty="0"/>
          </a:p>
        </p:txBody>
      </p:sp>
      <p:sp>
        <p:nvSpPr>
          <p:cNvPr id="5" name="TextBox 4">
            <a:extLst>
              <a:ext uri="{FF2B5EF4-FFF2-40B4-BE49-F238E27FC236}">
                <a16:creationId xmlns:a16="http://schemas.microsoft.com/office/drawing/2014/main" id="{880A65CE-B537-4EA1-8277-822D070130BC}"/>
              </a:ext>
            </a:extLst>
          </p:cNvPr>
          <p:cNvSpPr txBox="1"/>
          <p:nvPr/>
        </p:nvSpPr>
        <p:spPr>
          <a:xfrm>
            <a:off x="2370338" y="5885895"/>
            <a:ext cx="4696287" cy="553998"/>
          </a:xfrm>
          <a:prstGeom prst="rect">
            <a:avLst/>
          </a:prstGeom>
          <a:noFill/>
        </p:spPr>
        <p:txBody>
          <a:bodyPr wrap="square" lIns="0" tIns="0" rIns="0" bIns="0" rtlCol="0">
            <a:spAutoFit/>
          </a:bodyPr>
          <a:lstStyle/>
          <a:p>
            <a:r>
              <a:rPr lang="en-GB" b="1" dirty="0">
                <a:solidFill>
                  <a:schemeClr val="tx2"/>
                </a:solidFill>
              </a:rPr>
              <a:t>What does the writer’s use of language reveal about their opinion of the meal?</a:t>
            </a:r>
          </a:p>
        </p:txBody>
      </p:sp>
    </p:spTree>
    <p:extLst>
      <p:ext uri="{BB962C8B-B14F-4D97-AF65-F5344CB8AC3E}">
        <p14:creationId xmlns:p14="http://schemas.microsoft.com/office/powerpoint/2010/main" val="9377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US" sz="2000" dirty="0">
                <a:solidFill>
                  <a:schemeClr val="tx1"/>
                </a:solidFill>
                <a:latin typeface="+mn-lt"/>
              </a:rPr>
              <a:t>A Different Experience</a:t>
            </a:r>
          </a:p>
        </p:txBody>
      </p:sp>
      <p:sp>
        <p:nvSpPr>
          <p:cNvPr id="3" name="Text Placeholder 2"/>
          <p:cNvSpPr>
            <a:spLocks noGrp="1"/>
          </p:cNvSpPr>
          <p:nvPr>
            <p:ph type="body" sz="quarter" idx="10"/>
          </p:nvPr>
        </p:nvSpPr>
        <p:spPr>
          <a:xfrm>
            <a:off x="292739" y="1409237"/>
            <a:ext cx="6496050" cy="3171641"/>
          </a:xfrm>
        </p:spPr>
        <p:txBody>
          <a:bodyPr/>
          <a:lstStyle/>
          <a:p>
            <a:pPr marL="0" indent="0">
              <a:buNone/>
            </a:pPr>
            <a:r>
              <a:rPr lang="en-US" sz="1700" dirty="0">
                <a:solidFill>
                  <a:schemeClr val="bg2">
                    <a:lumMod val="75000"/>
                    <a:lumOff val="25000"/>
                  </a:schemeClr>
                </a:solidFill>
              </a:rPr>
              <a:t>How would the use of the following semantic fields affect the way the reader interpreted the opinion of the writer?</a:t>
            </a:r>
          </a:p>
          <a:p>
            <a:r>
              <a:rPr lang="en-US" sz="1700" dirty="0">
                <a:solidFill>
                  <a:schemeClr val="bg2">
                    <a:lumMod val="75000"/>
                    <a:lumOff val="25000"/>
                  </a:schemeClr>
                </a:solidFill>
              </a:rPr>
              <a:t>War</a:t>
            </a:r>
          </a:p>
          <a:p>
            <a:r>
              <a:rPr lang="en-US" sz="1700" dirty="0">
                <a:solidFill>
                  <a:schemeClr val="bg2">
                    <a:lumMod val="75000"/>
                    <a:lumOff val="25000"/>
                  </a:schemeClr>
                </a:solidFill>
              </a:rPr>
              <a:t>Holidays</a:t>
            </a:r>
          </a:p>
          <a:p>
            <a:r>
              <a:rPr lang="en-US" sz="1700" dirty="0">
                <a:solidFill>
                  <a:schemeClr val="bg2">
                    <a:lumMod val="75000"/>
                    <a:lumOff val="25000"/>
                  </a:schemeClr>
                </a:solidFill>
              </a:rPr>
              <a:t>Games</a:t>
            </a:r>
          </a:p>
          <a:p>
            <a:r>
              <a:rPr lang="en-US" sz="1700" dirty="0">
                <a:solidFill>
                  <a:schemeClr val="bg2">
                    <a:lumMod val="75000"/>
                    <a:lumOff val="25000"/>
                  </a:schemeClr>
                </a:solidFill>
              </a:rPr>
              <a:t>Relationships</a:t>
            </a:r>
          </a:p>
          <a:p>
            <a:r>
              <a:rPr lang="en-US" sz="1700" dirty="0">
                <a:solidFill>
                  <a:schemeClr val="bg2">
                    <a:lumMod val="75000"/>
                    <a:lumOff val="25000"/>
                  </a:schemeClr>
                </a:solidFill>
              </a:rPr>
              <a:t>Weather</a:t>
            </a:r>
          </a:p>
          <a:p>
            <a:r>
              <a:rPr lang="en-US" sz="1700" dirty="0">
                <a:solidFill>
                  <a:schemeClr val="bg2">
                    <a:lumMod val="75000"/>
                    <a:lumOff val="25000"/>
                  </a:schemeClr>
                </a:solidFill>
              </a:rPr>
              <a:t>Childhood</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32</a:t>
            </a:fld>
            <a:endParaRPr lang="en-GB" dirty="0"/>
          </a:p>
        </p:txBody>
      </p:sp>
      <p:pic>
        <p:nvPicPr>
          <p:cNvPr id="5" name="Picture 4">
            <a:extLst>
              <a:ext uri="{FF2B5EF4-FFF2-40B4-BE49-F238E27FC236}">
                <a16:creationId xmlns:a16="http://schemas.microsoft.com/office/drawing/2014/main" id="{44E142E6-3FF3-41D7-B3C3-9252421474CB}"/>
              </a:ext>
            </a:extLst>
          </p:cNvPr>
          <p:cNvPicPr>
            <a:picLocks noChangeAspect="1"/>
          </p:cNvPicPr>
          <p:nvPr/>
        </p:nvPicPr>
        <p:blipFill>
          <a:blip r:embed="rId2"/>
          <a:stretch>
            <a:fillRect/>
          </a:stretch>
        </p:blipFill>
        <p:spPr>
          <a:xfrm>
            <a:off x="5619153" y="3196331"/>
            <a:ext cx="2878612" cy="2994575"/>
          </a:xfrm>
          <a:prstGeom prst="rect">
            <a:avLst/>
          </a:prstGeom>
        </p:spPr>
      </p:pic>
      <p:sp>
        <p:nvSpPr>
          <p:cNvPr id="6" name="TextBox 5">
            <a:extLst>
              <a:ext uri="{FF2B5EF4-FFF2-40B4-BE49-F238E27FC236}">
                <a16:creationId xmlns:a16="http://schemas.microsoft.com/office/drawing/2014/main" id="{9A9838D6-C68D-45BF-833B-AAF759324646}"/>
              </a:ext>
            </a:extLst>
          </p:cNvPr>
          <p:cNvSpPr txBox="1"/>
          <p:nvPr/>
        </p:nvSpPr>
        <p:spPr>
          <a:xfrm>
            <a:off x="275208" y="4970393"/>
            <a:ext cx="5095782" cy="830997"/>
          </a:xfrm>
          <a:prstGeom prst="rect">
            <a:avLst/>
          </a:prstGeom>
          <a:noFill/>
        </p:spPr>
        <p:txBody>
          <a:bodyPr wrap="square" lIns="0" tIns="0" rIns="0" bIns="0" rtlCol="0">
            <a:spAutoFit/>
          </a:bodyPr>
          <a:lstStyle/>
          <a:p>
            <a:r>
              <a:rPr lang="en-GB" b="1" dirty="0">
                <a:solidFill>
                  <a:srgbClr val="7030A0"/>
                </a:solidFill>
              </a:rPr>
              <a:t>Either roll a dice or select one of the semantic fields above and write a description of the meal using words from that field. </a:t>
            </a:r>
          </a:p>
        </p:txBody>
      </p:sp>
    </p:spTree>
    <p:extLst>
      <p:ext uri="{BB962C8B-B14F-4D97-AF65-F5344CB8AC3E}">
        <p14:creationId xmlns:p14="http://schemas.microsoft.com/office/powerpoint/2010/main" val="26760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GB" sz="2800" dirty="0">
                <a:solidFill>
                  <a:schemeClr val="tx1"/>
                </a:solidFill>
                <a:latin typeface="+mn-lt"/>
              </a:rPr>
              <a:t>A Different Experience</a:t>
            </a:r>
            <a:endParaRPr lang="en-US" sz="2800" dirty="0">
              <a:solidFill>
                <a:schemeClr val="tx1"/>
              </a:solidFill>
              <a:latin typeface="+mn-lt"/>
            </a:endParaRPr>
          </a:p>
        </p:txBody>
      </p:sp>
      <p:sp>
        <p:nvSpPr>
          <p:cNvPr id="3" name="Text Placeholder 2"/>
          <p:cNvSpPr>
            <a:spLocks noGrp="1"/>
          </p:cNvSpPr>
          <p:nvPr>
            <p:ph type="body" sz="quarter" idx="10"/>
          </p:nvPr>
        </p:nvSpPr>
        <p:spPr>
          <a:xfrm>
            <a:off x="1323975" y="1311582"/>
            <a:ext cx="6496050" cy="2221731"/>
          </a:xfrm>
        </p:spPr>
        <p:txBody>
          <a:bodyPr/>
          <a:lstStyle/>
          <a:p>
            <a:pPr marL="0" indent="0">
              <a:buNone/>
            </a:pPr>
            <a:r>
              <a:rPr lang="en-US" sz="1800" dirty="0">
                <a:solidFill>
                  <a:schemeClr val="tx1"/>
                </a:solidFill>
              </a:rPr>
              <a:t>I </a:t>
            </a:r>
            <a:r>
              <a:rPr lang="en-US" sz="1800" dirty="0">
                <a:solidFill>
                  <a:schemeClr val="tx1"/>
                </a:solidFill>
                <a:highlight>
                  <a:srgbClr val="FFFF00"/>
                </a:highlight>
              </a:rPr>
              <a:t>armed</a:t>
            </a:r>
            <a:r>
              <a:rPr lang="en-US" sz="1800" dirty="0">
                <a:solidFill>
                  <a:schemeClr val="tx1"/>
                </a:solidFill>
              </a:rPr>
              <a:t> myself with the quirky and utterly impractical cutlery and began my </a:t>
            </a:r>
            <a:r>
              <a:rPr lang="en-US" sz="1800" dirty="0">
                <a:solidFill>
                  <a:schemeClr val="tx1"/>
                </a:solidFill>
                <a:highlight>
                  <a:srgbClr val="FFFF00"/>
                </a:highlight>
              </a:rPr>
              <a:t>attack</a:t>
            </a:r>
            <a:r>
              <a:rPr lang="en-US" sz="1800" dirty="0">
                <a:solidFill>
                  <a:schemeClr val="tx1"/>
                </a:solidFill>
              </a:rPr>
              <a:t>.  My taste buds were swiftly </a:t>
            </a:r>
            <a:r>
              <a:rPr lang="en-US" sz="1800" dirty="0">
                <a:solidFill>
                  <a:schemeClr val="tx1"/>
                </a:solidFill>
                <a:highlight>
                  <a:srgbClr val="FFFF00"/>
                </a:highlight>
              </a:rPr>
              <a:t>assaulted</a:t>
            </a:r>
            <a:r>
              <a:rPr lang="en-US" sz="1800" dirty="0">
                <a:solidFill>
                  <a:schemeClr val="tx1"/>
                </a:solidFill>
              </a:rPr>
              <a:t> by the overbearing </a:t>
            </a:r>
            <a:r>
              <a:rPr lang="en-US" sz="1800" dirty="0" err="1">
                <a:solidFill>
                  <a:schemeClr val="tx1"/>
                </a:solidFill>
              </a:rPr>
              <a:t>flavour</a:t>
            </a:r>
            <a:r>
              <a:rPr lang="en-US" sz="1800" dirty="0">
                <a:solidFill>
                  <a:schemeClr val="tx1"/>
                </a:solidFill>
              </a:rPr>
              <a:t> of basil and I was almost tempted to </a:t>
            </a:r>
            <a:r>
              <a:rPr lang="en-US" sz="1800" dirty="0">
                <a:solidFill>
                  <a:schemeClr val="tx1"/>
                </a:solidFill>
                <a:highlight>
                  <a:srgbClr val="FFFF00"/>
                </a:highlight>
              </a:rPr>
              <a:t>surrender</a:t>
            </a:r>
            <a:r>
              <a:rPr lang="en-US" sz="1800" dirty="0">
                <a:solidFill>
                  <a:schemeClr val="tx1"/>
                </a:solidFill>
              </a:rPr>
              <a:t> immediately.  </a:t>
            </a:r>
            <a:r>
              <a:rPr lang="en-US" sz="1800" dirty="0">
                <a:solidFill>
                  <a:schemeClr val="tx1"/>
                </a:solidFill>
                <a:highlight>
                  <a:srgbClr val="FFFF00"/>
                </a:highlight>
              </a:rPr>
              <a:t>Battling</a:t>
            </a:r>
            <a:r>
              <a:rPr lang="en-US" sz="1800" dirty="0">
                <a:solidFill>
                  <a:schemeClr val="tx1"/>
                </a:solidFill>
              </a:rPr>
              <a:t> on, I </a:t>
            </a:r>
            <a:r>
              <a:rPr lang="en-US" sz="1800" dirty="0">
                <a:solidFill>
                  <a:schemeClr val="tx1"/>
                </a:solidFill>
                <a:highlight>
                  <a:srgbClr val="FFFF00"/>
                </a:highlight>
              </a:rPr>
              <a:t>tackled</a:t>
            </a:r>
            <a:r>
              <a:rPr lang="en-US" sz="1800" dirty="0">
                <a:solidFill>
                  <a:schemeClr val="tx1"/>
                </a:solidFill>
              </a:rPr>
              <a:t> the sourdough toast.  My cutlery was useless in the face of such an </a:t>
            </a:r>
            <a:r>
              <a:rPr lang="en-US" sz="1800" dirty="0">
                <a:solidFill>
                  <a:schemeClr val="tx1"/>
                </a:solidFill>
                <a:highlight>
                  <a:srgbClr val="FFFF00"/>
                </a:highlight>
              </a:rPr>
              <a:t>adversary</a:t>
            </a:r>
            <a:r>
              <a:rPr lang="en-US" sz="1800" dirty="0">
                <a:solidFill>
                  <a:schemeClr val="tx1"/>
                </a:solidFill>
              </a:rPr>
              <a:t> and I was forced into </a:t>
            </a:r>
            <a:r>
              <a:rPr lang="en-US" sz="1800" dirty="0">
                <a:solidFill>
                  <a:schemeClr val="tx1"/>
                </a:solidFill>
                <a:highlight>
                  <a:srgbClr val="FFFF00"/>
                </a:highlight>
              </a:rPr>
              <a:t>hand-to-hand combat</a:t>
            </a:r>
            <a:r>
              <a:rPr lang="en-US" sz="1800" dirty="0">
                <a:solidFill>
                  <a:schemeClr val="tx1"/>
                </a:solidFill>
              </a:rPr>
              <a:t>, doing my best to rip it into with my teeth, which also turned out to be woefully inadequate for the task.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33</a:t>
            </a:fld>
            <a:endParaRPr lang="en-GB" dirty="0"/>
          </a:p>
        </p:txBody>
      </p:sp>
      <p:pic>
        <p:nvPicPr>
          <p:cNvPr id="5" name="Picture 4">
            <a:extLst>
              <a:ext uri="{FF2B5EF4-FFF2-40B4-BE49-F238E27FC236}">
                <a16:creationId xmlns:a16="http://schemas.microsoft.com/office/drawing/2014/main" id="{67D357CC-AC60-4F98-BFD5-D047A89A1277}"/>
              </a:ext>
            </a:extLst>
          </p:cNvPr>
          <p:cNvPicPr>
            <a:picLocks noChangeAspect="1"/>
          </p:cNvPicPr>
          <p:nvPr/>
        </p:nvPicPr>
        <p:blipFill>
          <a:blip r:embed="rId2"/>
          <a:stretch>
            <a:fillRect/>
          </a:stretch>
        </p:blipFill>
        <p:spPr>
          <a:xfrm>
            <a:off x="2702071" y="3608236"/>
            <a:ext cx="3433831" cy="2735043"/>
          </a:xfrm>
          <a:prstGeom prst="rect">
            <a:avLst/>
          </a:prstGeom>
        </p:spPr>
      </p:pic>
    </p:spTree>
    <p:extLst>
      <p:ext uri="{BB962C8B-B14F-4D97-AF65-F5344CB8AC3E}">
        <p14:creationId xmlns:p14="http://schemas.microsoft.com/office/powerpoint/2010/main" val="2764352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GB" sz="2000" dirty="0">
                <a:solidFill>
                  <a:schemeClr val="tx1"/>
                </a:solidFill>
                <a:latin typeface="+mn-lt"/>
              </a:rPr>
              <a:t>Task 2</a:t>
            </a:r>
            <a:br>
              <a:rPr lang="en-GB" sz="2000" dirty="0">
                <a:solidFill>
                  <a:schemeClr val="tx1"/>
                </a:solidFill>
                <a:latin typeface="+mn-lt"/>
              </a:rPr>
            </a:br>
            <a:r>
              <a:rPr lang="en-GB" sz="2000" dirty="0">
                <a:solidFill>
                  <a:schemeClr val="bg2">
                    <a:lumMod val="75000"/>
                    <a:lumOff val="25000"/>
                  </a:schemeClr>
                </a:solidFill>
                <a:latin typeface="+mn-lt"/>
              </a:rPr>
              <a:t>Which semantic field has been used here?</a:t>
            </a:r>
            <a:br>
              <a:rPr lang="en-GB" sz="2000" dirty="0">
                <a:solidFill>
                  <a:schemeClr val="bg2">
                    <a:lumMod val="75000"/>
                    <a:lumOff val="25000"/>
                  </a:schemeClr>
                </a:solidFill>
                <a:latin typeface="+mn-lt"/>
              </a:rPr>
            </a:br>
            <a:r>
              <a:rPr lang="en-GB" sz="2000" dirty="0">
                <a:solidFill>
                  <a:schemeClr val="bg2">
                    <a:lumMod val="75000"/>
                    <a:lumOff val="25000"/>
                  </a:schemeClr>
                </a:solidFill>
                <a:latin typeface="+mn-lt"/>
              </a:rPr>
              <a:t>What effect does it have on the reader?</a:t>
            </a:r>
            <a:endParaRPr lang="en-US" sz="2000" dirty="0">
              <a:solidFill>
                <a:schemeClr val="tx1"/>
              </a:solidFill>
              <a:latin typeface="+mn-lt"/>
            </a:endParaRPr>
          </a:p>
        </p:txBody>
      </p:sp>
      <p:sp>
        <p:nvSpPr>
          <p:cNvPr id="3" name="Text Placeholder 2"/>
          <p:cNvSpPr>
            <a:spLocks noGrp="1"/>
          </p:cNvSpPr>
          <p:nvPr>
            <p:ph type="body" sz="quarter" idx="10"/>
          </p:nvPr>
        </p:nvSpPr>
        <p:spPr>
          <a:xfrm>
            <a:off x="872416" y="1533525"/>
            <a:ext cx="6496050" cy="4696288"/>
          </a:xfrm>
        </p:spPr>
        <p:txBody>
          <a:bodyPr/>
          <a:lstStyle/>
          <a:p>
            <a:pPr marL="0" indent="0">
              <a:buNone/>
            </a:pPr>
            <a:r>
              <a:rPr lang="en-US" sz="2000" dirty="0">
                <a:solidFill>
                  <a:schemeClr val="tx1"/>
                </a:solidFill>
              </a:rPr>
              <a:t>The garden would breathe new life into our community, allowing people of all ages and backgrounds to embrace a new skill and grow stronger together.</a:t>
            </a:r>
          </a:p>
          <a:p>
            <a:pPr marL="0" indent="0">
              <a:buNone/>
            </a:pPr>
            <a:r>
              <a:rPr lang="en-US" sz="2000" dirty="0">
                <a:solidFill>
                  <a:schemeClr val="tx1"/>
                </a:solidFill>
              </a:rPr>
              <a:t>This community has been crying out for a project like this, a project that will become the beating heart of a safer, happier, healthier environment for us all. </a:t>
            </a:r>
          </a:p>
          <a:p>
            <a:pPr marL="0" indent="0">
              <a:buNone/>
            </a:pPr>
            <a:r>
              <a:rPr lang="en-US" sz="2000" dirty="0">
                <a:solidFill>
                  <a:schemeClr val="tx1"/>
                </a:solidFill>
              </a:rPr>
              <a:t>With your support, a new spirit of togetherness can be born in our streets, a spirit we can nurture and raise as one.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34</a:t>
            </a:fld>
            <a:endParaRPr lang="en-GB" dirty="0"/>
          </a:p>
        </p:txBody>
      </p:sp>
    </p:spTree>
    <p:extLst>
      <p:ext uri="{BB962C8B-B14F-4D97-AF65-F5344CB8AC3E}">
        <p14:creationId xmlns:p14="http://schemas.microsoft.com/office/powerpoint/2010/main" val="373631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GB" sz="2000" dirty="0">
                <a:solidFill>
                  <a:schemeClr val="tx1"/>
                </a:solidFill>
                <a:latin typeface="+mn-lt"/>
              </a:rPr>
              <a:t>Task 2</a:t>
            </a:r>
            <a:br>
              <a:rPr lang="en-GB" sz="2000" dirty="0">
                <a:solidFill>
                  <a:schemeClr val="tx1"/>
                </a:solidFill>
                <a:latin typeface="+mn-lt"/>
              </a:rPr>
            </a:br>
            <a:r>
              <a:rPr lang="en-GB" sz="2000" dirty="0">
                <a:solidFill>
                  <a:schemeClr val="tx1"/>
                </a:solidFill>
                <a:latin typeface="+mn-lt"/>
              </a:rPr>
              <a:t>Which semantic field has been used here?</a:t>
            </a:r>
            <a:br>
              <a:rPr lang="en-GB" sz="2000" dirty="0">
                <a:solidFill>
                  <a:schemeClr val="tx1"/>
                </a:solidFill>
                <a:latin typeface="+mn-lt"/>
              </a:rPr>
            </a:br>
            <a:r>
              <a:rPr lang="en-GB" sz="2000" dirty="0">
                <a:solidFill>
                  <a:schemeClr val="tx1"/>
                </a:solidFill>
                <a:latin typeface="+mn-lt"/>
              </a:rPr>
              <a:t>What effect does it have on the reader?</a:t>
            </a:r>
            <a:endParaRPr lang="en-US" sz="2000" dirty="0">
              <a:solidFill>
                <a:schemeClr val="tx1"/>
              </a:solidFill>
              <a:latin typeface="+mn-lt"/>
            </a:endParaRPr>
          </a:p>
        </p:txBody>
      </p:sp>
      <p:sp>
        <p:nvSpPr>
          <p:cNvPr id="3" name="Text Placeholder 2"/>
          <p:cNvSpPr>
            <a:spLocks noGrp="1"/>
          </p:cNvSpPr>
          <p:nvPr>
            <p:ph type="body" sz="quarter" idx="10"/>
          </p:nvPr>
        </p:nvSpPr>
        <p:spPr>
          <a:xfrm>
            <a:off x="872416" y="1533525"/>
            <a:ext cx="6496050" cy="4696288"/>
          </a:xfrm>
        </p:spPr>
        <p:txBody>
          <a:bodyPr/>
          <a:lstStyle/>
          <a:p>
            <a:pPr marL="0" indent="0">
              <a:buNone/>
            </a:pPr>
            <a:r>
              <a:rPr lang="en-US" sz="2000" dirty="0">
                <a:solidFill>
                  <a:schemeClr val="tx1"/>
                </a:solidFill>
              </a:rPr>
              <a:t>The garden would </a:t>
            </a:r>
            <a:r>
              <a:rPr lang="en-US" sz="2000" dirty="0">
                <a:solidFill>
                  <a:schemeClr val="tx1"/>
                </a:solidFill>
                <a:highlight>
                  <a:srgbClr val="FFFF00"/>
                </a:highlight>
              </a:rPr>
              <a:t>breathe</a:t>
            </a:r>
            <a:r>
              <a:rPr lang="en-US" sz="2000" dirty="0">
                <a:solidFill>
                  <a:schemeClr val="tx1"/>
                </a:solidFill>
              </a:rPr>
              <a:t> new life into our community, allowing people of all ages and backgrounds to </a:t>
            </a:r>
            <a:r>
              <a:rPr lang="en-US" sz="2000" dirty="0">
                <a:solidFill>
                  <a:schemeClr val="tx1"/>
                </a:solidFill>
                <a:highlight>
                  <a:srgbClr val="FFFF00"/>
                </a:highlight>
              </a:rPr>
              <a:t>embrace </a:t>
            </a:r>
            <a:r>
              <a:rPr lang="en-US" sz="2000" dirty="0">
                <a:solidFill>
                  <a:schemeClr val="tx1"/>
                </a:solidFill>
              </a:rPr>
              <a:t>a new skill and </a:t>
            </a:r>
            <a:r>
              <a:rPr lang="en-US" sz="2000" dirty="0">
                <a:solidFill>
                  <a:schemeClr val="tx1"/>
                </a:solidFill>
                <a:highlight>
                  <a:srgbClr val="FFFF00"/>
                </a:highlight>
              </a:rPr>
              <a:t>grow stronger </a:t>
            </a:r>
            <a:r>
              <a:rPr lang="en-US" sz="2000" dirty="0">
                <a:solidFill>
                  <a:schemeClr val="tx1"/>
                </a:solidFill>
              </a:rPr>
              <a:t>together.</a:t>
            </a:r>
          </a:p>
          <a:p>
            <a:pPr marL="0" indent="0">
              <a:buNone/>
            </a:pPr>
            <a:r>
              <a:rPr lang="en-US" sz="2000" dirty="0">
                <a:solidFill>
                  <a:schemeClr val="tx1"/>
                </a:solidFill>
              </a:rPr>
              <a:t>This community has been </a:t>
            </a:r>
            <a:r>
              <a:rPr lang="en-US" sz="2000" dirty="0">
                <a:solidFill>
                  <a:schemeClr val="tx1"/>
                </a:solidFill>
                <a:highlight>
                  <a:srgbClr val="FFFF00"/>
                </a:highlight>
              </a:rPr>
              <a:t>crying </a:t>
            </a:r>
            <a:r>
              <a:rPr lang="en-US" sz="2000" dirty="0">
                <a:solidFill>
                  <a:schemeClr val="tx1"/>
                </a:solidFill>
              </a:rPr>
              <a:t>out for a project like this, a project that will become the </a:t>
            </a:r>
            <a:r>
              <a:rPr lang="en-US" sz="2000" dirty="0">
                <a:solidFill>
                  <a:schemeClr val="tx1"/>
                </a:solidFill>
                <a:highlight>
                  <a:srgbClr val="FFFF00"/>
                </a:highlight>
              </a:rPr>
              <a:t>beating heart </a:t>
            </a:r>
            <a:r>
              <a:rPr lang="en-US" sz="2000" dirty="0">
                <a:solidFill>
                  <a:schemeClr val="tx1"/>
                </a:solidFill>
              </a:rPr>
              <a:t>of a safer, happier, healthier environment for us all. </a:t>
            </a:r>
          </a:p>
          <a:p>
            <a:pPr marL="0" indent="0">
              <a:buNone/>
            </a:pPr>
            <a:r>
              <a:rPr lang="en-US" sz="2000" dirty="0">
                <a:solidFill>
                  <a:schemeClr val="tx1"/>
                </a:solidFill>
              </a:rPr>
              <a:t>With your support, a new spirit of togetherness can be </a:t>
            </a:r>
            <a:r>
              <a:rPr lang="en-US" sz="2000" dirty="0">
                <a:solidFill>
                  <a:schemeClr val="tx1"/>
                </a:solidFill>
                <a:highlight>
                  <a:srgbClr val="FFFF00"/>
                </a:highlight>
              </a:rPr>
              <a:t>born</a:t>
            </a:r>
            <a:r>
              <a:rPr lang="en-US" sz="2000" dirty="0">
                <a:solidFill>
                  <a:schemeClr val="tx1"/>
                </a:solidFill>
              </a:rPr>
              <a:t> in our streets, a spirit we can </a:t>
            </a:r>
            <a:r>
              <a:rPr lang="en-US" sz="2000" dirty="0">
                <a:solidFill>
                  <a:schemeClr val="tx1"/>
                </a:solidFill>
                <a:highlight>
                  <a:srgbClr val="FFFF00"/>
                </a:highlight>
              </a:rPr>
              <a:t>nurture and raise </a:t>
            </a:r>
            <a:r>
              <a:rPr lang="en-US" sz="2000" dirty="0">
                <a:solidFill>
                  <a:schemeClr val="tx1"/>
                </a:solidFill>
              </a:rPr>
              <a:t>as one.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35</a:t>
            </a:fld>
            <a:endParaRPr lang="en-GB" dirty="0"/>
          </a:p>
        </p:txBody>
      </p:sp>
    </p:spTree>
    <p:extLst>
      <p:ext uri="{BB962C8B-B14F-4D97-AF65-F5344CB8AC3E}">
        <p14:creationId xmlns:p14="http://schemas.microsoft.com/office/powerpoint/2010/main" val="3242283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Choosing </a:t>
            </a:r>
            <a:br>
              <a:rPr lang="en-GB" dirty="0"/>
            </a:br>
            <a:r>
              <a:rPr lang="en-GB" dirty="0"/>
              <a:t>the </a:t>
            </a:r>
            <a:br>
              <a:rPr lang="en-GB" dirty="0"/>
            </a:br>
            <a:r>
              <a:rPr lang="en-GB" dirty="0"/>
              <a:t>Right Words</a:t>
            </a:r>
            <a:endParaRPr lang="en-US" dirty="0"/>
          </a:p>
        </p:txBody>
      </p:sp>
    </p:spTree>
    <p:extLst>
      <p:ext uri="{BB962C8B-B14F-4D97-AF65-F5344CB8AC3E}">
        <p14:creationId xmlns:p14="http://schemas.microsoft.com/office/powerpoint/2010/main" val="3152292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US" sz="2000" dirty="0">
                <a:solidFill>
                  <a:schemeClr val="tx1"/>
                </a:solidFill>
                <a:latin typeface="+mn-lt"/>
              </a:rPr>
              <a:t>Writing with Confidence</a:t>
            </a:r>
          </a:p>
        </p:txBody>
      </p:sp>
      <p:sp>
        <p:nvSpPr>
          <p:cNvPr id="3" name="Text Placeholder 2"/>
          <p:cNvSpPr>
            <a:spLocks noGrp="1"/>
          </p:cNvSpPr>
          <p:nvPr>
            <p:ph type="body" sz="quarter" idx="10"/>
          </p:nvPr>
        </p:nvSpPr>
        <p:spPr>
          <a:xfrm>
            <a:off x="372662" y="851273"/>
            <a:ext cx="6496050" cy="5318707"/>
          </a:xfrm>
        </p:spPr>
        <p:txBody>
          <a:bodyPr/>
          <a:lstStyle/>
          <a:p>
            <a:pPr marL="0" indent="0">
              <a:buNone/>
            </a:pPr>
            <a:r>
              <a:rPr lang="en-US" sz="2000" dirty="0">
                <a:solidFill>
                  <a:srgbClr val="FF0000"/>
                </a:solidFill>
              </a:rPr>
              <a:t>Modal Verbs – verbs that indicate the possibility or certainty of something: can, could, shall, should, will, would, may, might, must, ought.</a:t>
            </a:r>
          </a:p>
          <a:p>
            <a:pPr marL="0" indent="0">
              <a:buNone/>
            </a:pPr>
            <a:r>
              <a:rPr lang="en-US" sz="2000" dirty="0">
                <a:solidFill>
                  <a:schemeClr val="tx1"/>
                </a:solidFill>
              </a:rPr>
              <a:t>When trying to convince someone of your opinion, modal verbs can be really useful as a way of sounding certain or confident. </a:t>
            </a:r>
          </a:p>
          <a:p>
            <a:pPr marL="0" indent="0">
              <a:buNone/>
            </a:pPr>
            <a:endParaRPr lang="en-US" sz="2000" dirty="0">
              <a:solidFill>
                <a:schemeClr val="tx1"/>
              </a:solidFill>
            </a:endParaRPr>
          </a:p>
          <a:p>
            <a:pPr marL="0" indent="0">
              <a:buNone/>
            </a:pPr>
            <a:r>
              <a:rPr lang="en-US" sz="2000" dirty="0">
                <a:solidFill>
                  <a:schemeClr val="tx1"/>
                </a:solidFill>
              </a:rPr>
              <a:t>For example….</a:t>
            </a: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37</a:t>
            </a:fld>
            <a:endParaRPr lang="en-GB" dirty="0"/>
          </a:p>
        </p:txBody>
      </p:sp>
    </p:spTree>
    <p:extLst>
      <p:ext uri="{BB962C8B-B14F-4D97-AF65-F5344CB8AC3E}">
        <p14:creationId xmlns:p14="http://schemas.microsoft.com/office/powerpoint/2010/main" val="2337979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US" sz="2000" dirty="0">
                <a:solidFill>
                  <a:schemeClr val="tx1"/>
                </a:solidFill>
                <a:latin typeface="+mn-lt"/>
              </a:rPr>
              <a:t>Writing with Confidence</a:t>
            </a:r>
          </a:p>
        </p:txBody>
      </p:sp>
      <p:sp>
        <p:nvSpPr>
          <p:cNvPr id="3" name="Text Placeholder 2"/>
          <p:cNvSpPr>
            <a:spLocks noGrp="1"/>
          </p:cNvSpPr>
          <p:nvPr>
            <p:ph type="body" sz="quarter" idx="10"/>
          </p:nvPr>
        </p:nvSpPr>
        <p:spPr>
          <a:xfrm>
            <a:off x="372662" y="851273"/>
            <a:ext cx="6496050" cy="5318707"/>
          </a:xfrm>
        </p:spPr>
        <p:txBody>
          <a:bodyPr/>
          <a:lstStyle/>
          <a:p>
            <a:pPr marL="0" indent="0">
              <a:buNone/>
            </a:pPr>
            <a:r>
              <a:rPr lang="en-US" sz="2000" i="1" dirty="0">
                <a:solidFill>
                  <a:schemeClr val="tx1"/>
                </a:solidFill>
              </a:rPr>
              <a:t>The new garden </a:t>
            </a:r>
            <a:r>
              <a:rPr lang="en-US" sz="2000" i="1" dirty="0">
                <a:solidFill>
                  <a:schemeClr val="tx1"/>
                </a:solidFill>
                <a:highlight>
                  <a:srgbClr val="FFFF00"/>
                </a:highlight>
              </a:rPr>
              <a:t>will </a:t>
            </a:r>
            <a:r>
              <a:rPr lang="en-US" sz="2000" i="1" dirty="0">
                <a:solidFill>
                  <a:schemeClr val="tx1"/>
                </a:solidFill>
              </a:rPr>
              <a:t>bring people together, helping them to see that they </a:t>
            </a:r>
            <a:r>
              <a:rPr lang="en-US" sz="2000" i="1" dirty="0">
                <a:solidFill>
                  <a:schemeClr val="tx1"/>
                </a:solidFill>
                <a:highlight>
                  <a:srgbClr val="FFFF00"/>
                </a:highlight>
              </a:rPr>
              <a:t>can </a:t>
            </a:r>
            <a:r>
              <a:rPr lang="en-US" sz="2000" i="1" dirty="0">
                <a:solidFill>
                  <a:schemeClr val="tx1"/>
                </a:solidFill>
              </a:rPr>
              <a:t>make a real difference to this community.  In these current times, we </a:t>
            </a:r>
            <a:r>
              <a:rPr lang="en-US" sz="2000" i="1" dirty="0">
                <a:solidFill>
                  <a:schemeClr val="tx1"/>
                </a:solidFill>
                <a:highlight>
                  <a:srgbClr val="FFFF00"/>
                </a:highlight>
              </a:rPr>
              <a:t>should</a:t>
            </a:r>
            <a:r>
              <a:rPr lang="en-US" sz="2000" i="1" dirty="0">
                <a:solidFill>
                  <a:schemeClr val="tx1"/>
                </a:solidFill>
              </a:rPr>
              <a:t> all be working towards educating people about the benefits of a healthy lifestyle and growing their own vegetables is one way we </a:t>
            </a:r>
            <a:r>
              <a:rPr lang="en-US" sz="2000" i="1" dirty="0">
                <a:solidFill>
                  <a:schemeClr val="tx1"/>
                </a:solidFill>
                <a:highlight>
                  <a:srgbClr val="FFFF00"/>
                </a:highlight>
              </a:rPr>
              <a:t>can</a:t>
            </a:r>
            <a:r>
              <a:rPr lang="en-US" sz="2000" i="1" dirty="0">
                <a:solidFill>
                  <a:schemeClr val="tx1"/>
                </a:solidFill>
              </a:rPr>
              <a:t> achieve this goal. </a:t>
            </a:r>
          </a:p>
          <a:p>
            <a:pPr marL="0" indent="0">
              <a:buNone/>
            </a:pPr>
            <a:r>
              <a:rPr lang="en-US" sz="2000" i="1" dirty="0">
                <a:solidFill>
                  <a:schemeClr val="tx1"/>
                </a:solidFill>
              </a:rPr>
              <a:t>Any meal you order off the menu </a:t>
            </a:r>
            <a:r>
              <a:rPr lang="en-US" sz="2000" i="1" dirty="0">
                <a:solidFill>
                  <a:schemeClr val="tx1"/>
                </a:solidFill>
                <a:highlight>
                  <a:srgbClr val="FFFF00"/>
                </a:highlight>
              </a:rPr>
              <a:t>will</a:t>
            </a:r>
            <a:r>
              <a:rPr lang="en-US" sz="2000" i="1" dirty="0">
                <a:solidFill>
                  <a:schemeClr val="tx1"/>
                </a:solidFill>
              </a:rPr>
              <a:t> stay in your tongue’s memory for years to come – nothing </a:t>
            </a:r>
            <a:r>
              <a:rPr lang="en-US" sz="2000" i="1" dirty="0">
                <a:solidFill>
                  <a:schemeClr val="tx1"/>
                </a:solidFill>
                <a:highlight>
                  <a:srgbClr val="FFFF00"/>
                </a:highlight>
              </a:rPr>
              <a:t>will</a:t>
            </a:r>
            <a:r>
              <a:rPr lang="en-US" sz="2000" i="1" dirty="0">
                <a:solidFill>
                  <a:schemeClr val="tx1"/>
                </a:solidFill>
              </a:rPr>
              <a:t> ever taste as delicious.  Trust me. </a:t>
            </a:r>
          </a:p>
          <a:p>
            <a:pPr marL="0" indent="0">
              <a:buNone/>
            </a:pPr>
            <a:r>
              <a:rPr lang="en-US" sz="2000" i="1" dirty="0">
                <a:solidFill>
                  <a:schemeClr val="tx1"/>
                </a:solidFill>
              </a:rPr>
              <a:t>We </a:t>
            </a:r>
            <a:r>
              <a:rPr lang="en-US" sz="2000" i="1" dirty="0">
                <a:solidFill>
                  <a:schemeClr val="tx1"/>
                </a:solidFill>
                <a:highlight>
                  <a:srgbClr val="FFFF00"/>
                </a:highlight>
              </a:rPr>
              <a:t>must </a:t>
            </a:r>
            <a:r>
              <a:rPr lang="en-US" sz="2000" i="1" dirty="0">
                <a:solidFill>
                  <a:schemeClr val="tx1"/>
                </a:solidFill>
              </a:rPr>
              <a:t>not let the land behind the old factories go to waste, especially when we </a:t>
            </a:r>
            <a:r>
              <a:rPr lang="en-US" sz="2000" i="1" dirty="0">
                <a:solidFill>
                  <a:schemeClr val="tx1"/>
                </a:solidFill>
                <a:highlight>
                  <a:srgbClr val="FFFF00"/>
                </a:highlight>
              </a:rPr>
              <a:t>can</a:t>
            </a:r>
            <a:r>
              <a:rPr lang="en-US" sz="2000" i="1" dirty="0">
                <a:solidFill>
                  <a:schemeClr val="tx1"/>
                </a:solidFill>
              </a:rPr>
              <a:t> provide facilities and resources that </a:t>
            </a:r>
            <a:r>
              <a:rPr lang="en-US" sz="2000" i="1" dirty="0">
                <a:solidFill>
                  <a:schemeClr val="tx1"/>
                </a:solidFill>
                <a:highlight>
                  <a:srgbClr val="FFFF00"/>
                </a:highlight>
              </a:rPr>
              <a:t>will</a:t>
            </a:r>
            <a:r>
              <a:rPr lang="en-US" sz="2000" i="1" dirty="0">
                <a:solidFill>
                  <a:schemeClr val="tx1"/>
                </a:solidFill>
              </a:rPr>
              <a:t> help our community prosper.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38</a:t>
            </a:fld>
            <a:endParaRPr lang="en-GB" dirty="0"/>
          </a:p>
        </p:txBody>
      </p:sp>
    </p:spTree>
    <p:extLst>
      <p:ext uri="{BB962C8B-B14F-4D97-AF65-F5344CB8AC3E}">
        <p14:creationId xmlns:p14="http://schemas.microsoft.com/office/powerpoint/2010/main" val="4242582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2263457"/>
          </a:xfrm>
        </p:spPr>
        <p:txBody>
          <a:bodyPr/>
          <a:lstStyle/>
          <a:p>
            <a:pPr>
              <a:lnSpc>
                <a:spcPct val="100000"/>
              </a:lnSpc>
            </a:pPr>
            <a:r>
              <a:rPr lang="en-US" sz="2000" dirty="0">
                <a:solidFill>
                  <a:srgbClr val="FF0000"/>
                </a:solidFill>
                <a:latin typeface="+mn-lt"/>
              </a:rPr>
              <a:t>Loaded Language - </a:t>
            </a:r>
            <a:br>
              <a:rPr lang="en-US" sz="2000" dirty="0">
                <a:solidFill>
                  <a:srgbClr val="FF0000"/>
                </a:solidFill>
                <a:latin typeface="+mn-lt"/>
              </a:rPr>
            </a:br>
            <a:r>
              <a:rPr lang="en-US" sz="2000" dirty="0">
                <a:solidFill>
                  <a:srgbClr val="FF0000"/>
                </a:solidFill>
                <a:latin typeface="+mn-lt"/>
              </a:rPr>
              <a:t>Language that attempts to influence the audience by appealing to an emotion.</a:t>
            </a:r>
            <a:br>
              <a:rPr lang="en-US" sz="2000" dirty="0">
                <a:solidFill>
                  <a:srgbClr val="FF0000"/>
                </a:solidFill>
                <a:latin typeface="+mn-lt"/>
              </a:rPr>
            </a:br>
            <a:br>
              <a:rPr lang="en-US" sz="2000" dirty="0">
                <a:solidFill>
                  <a:srgbClr val="FF0000"/>
                </a:solidFill>
                <a:latin typeface="+mn-lt"/>
              </a:rPr>
            </a:br>
            <a:r>
              <a:rPr lang="en-US" sz="2000" dirty="0">
                <a:solidFill>
                  <a:srgbClr val="FF0000"/>
                </a:solidFill>
                <a:latin typeface="+mn-lt"/>
              </a:rPr>
              <a:t>Emotive Language – </a:t>
            </a:r>
            <a:br>
              <a:rPr lang="en-US" sz="2000" dirty="0">
                <a:solidFill>
                  <a:srgbClr val="FF0000"/>
                </a:solidFill>
                <a:latin typeface="+mn-lt"/>
              </a:rPr>
            </a:br>
            <a:r>
              <a:rPr lang="en-US" sz="2000" dirty="0">
                <a:solidFill>
                  <a:srgbClr val="FF0000"/>
                </a:solidFill>
                <a:latin typeface="+mn-lt"/>
              </a:rPr>
              <a:t>Language that is used to evoke a particular emotion.</a:t>
            </a:r>
            <a:br>
              <a:rPr lang="en-US" sz="2000" dirty="0">
                <a:solidFill>
                  <a:srgbClr val="FF0000"/>
                </a:solidFill>
                <a:latin typeface="+mn-lt"/>
              </a:rPr>
            </a:br>
            <a:endParaRPr lang="en-US" sz="2000" dirty="0">
              <a:solidFill>
                <a:srgbClr val="FF0000"/>
              </a:solidFill>
              <a:latin typeface="+mn-lt"/>
            </a:endParaRPr>
          </a:p>
        </p:txBody>
      </p:sp>
      <p:sp>
        <p:nvSpPr>
          <p:cNvPr id="3" name="Text Placeholder 2"/>
          <p:cNvSpPr>
            <a:spLocks noGrp="1"/>
          </p:cNvSpPr>
          <p:nvPr>
            <p:ph type="body" sz="quarter" idx="10"/>
          </p:nvPr>
        </p:nvSpPr>
        <p:spPr>
          <a:xfrm>
            <a:off x="292739" y="2459115"/>
            <a:ext cx="6496050" cy="3646410"/>
          </a:xfrm>
        </p:spPr>
        <p:txBody>
          <a:bodyPr/>
          <a:lstStyle/>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39</a:t>
            </a:fld>
            <a:endParaRPr lang="en-GB" dirty="0"/>
          </a:p>
        </p:txBody>
      </p:sp>
      <p:sp>
        <p:nvSpPr>
          <p:cNvPr id="5" name="TextBox 4">
            <a:extLst>
              <a:ext uri="{FF2B5EF4-FFF2-40B4-BE49-F238E27FC236}">
                <a16:creationId xmlns:a16="http://schemas.microsoft.com/office/drawing/2014/main" id="{55DBFE23-361C-486C-830A-BA2456D08FF7}"/>
              </a:ext>
            </a:extLst>
          </p:cNvPr>
          <p:cNvSpPr txBox="1"/>
          <p:nvPr/>
        </p:nvSpPr>
        <p:spPr>
          <a:xfrm>
            <a:off x="241877" y="2556769"/>
            <a:ext cx="7590407" cy="3385542"/>
          </a:xfrm>
          <a:prstGeom prst="rect">
            <a:avLst/>
          </a:prstGeom>
          <a:noFill/>
        </p:spPr>
        <p:txBody>
          <a:bodyPr wrap="square" lIns="0" tIns="0" rIns="0" bIns="0" rtlCol="0">
            <a:spAutoFit/>
          </a:bodyPr>
          <a:lstStyle/>
          <a:p>
            <a:r>
              <a:rPr lang="en-GB" sz="2000" b="1" dirty="0"/>
              <a:t>What emotions would are you trying to evoke in the reader?</a:t>
            </a:r>
          </a:p>
          <a:p>
            <a:r>
              <a:rPr lang="en-GB" sz="2000" b="1" dirty="0"/>
              <a:t>How would this manipulate the reader?</a:t>
            </a:r>
          </a:p>
          <a:p>
            <a:endParaRPr lang="en-GB" sz="2000" b="1" dirty="0"/>
          </a:p>
          <a:p>
            <a:r>
              <a:rPr lang="en-GB" sz="2000" b="1" i="1" dirty="0"/>
              <a:t>Consider this in your planning.</a:t>
            </a:r>
          </a:p>
          <a:p>
            <a:endParaRPr lang="en-GB" sz="2000" b="1" dirty="0"/>
          </a:p>
          <a:p>
            <a:endParaRPr lang="en-GB" sz="2000" b="1" dirty="0"/>
          </a:p>
          <a:p>
            <a:endParaRPr lang="en-GB" sz="2000" b="1" dirty="0">
              <a:solidFill>
                <a:schemeClr val="tx2"/>
              </a:solidFill>
            </a:endParaRPr>
          </a:p>
          <a:p>
            <a:endParaRPr lang="en-GB" sz="2000" b="1" dirty="0">
              <a:solidFill>
                <a:schemeClr val="tx2"/>
              </a:solidFill>
            </a:endParaRPr>
          </a:p>
          <a:p>
            <a:endParaRPr lang="en-GB" sz="2000" b="1" dirty="0">
              <a:solidFill>
                <a:schemeClr val="tx2"/>
              </a:solidFill>
            </a:endParaRPr>
          </a:p>
          <a:p>
            <a:endParaRPr lang="en-GB" sz="2000" b="1" dirty="0">
              <a:solidFill>
                <a:schemeClr val="tx2"/>
              </a:solidFill>
            </a:endParaRPr>
          </a:p>
          <a:p>
            <a:endParaRPr lang="en-GB" sz="2000" b="1" dirty="0">
              <a:solidFill>
                <a:schemeClr val="bg2"/>
              </a:solidFill>
            </a:endParaRPr>
          </a:p>
        </p:txBody>
      </p:sp>
    </p:spTree>
    <p:extLst>
      <p:ext uri="{BB962C8B-B14F-4D97-AF65-F5344CB8AC3E}">
        <p14:creationId xmlns:p14="http://schemas.microsoft.com/office/powerpoint/2010/main" val="82796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Language Effectively</a:t>
            </a:r>
            <a:endParaRPr lang="en-US" dirty="0"/>
          </a:p>
        </p:txBody>
      </p:sp>
      <p:sp>
        <p:nvSpPr>
          <p:cNvPr id="3" name="Text Placeholder 2"/>
          <p:cNvSpPr>
            <a:spLocks noGrp="1"/>
          </p:cNvSpPr>
          <p:nvPr>
            <p:ph type="body" sz="quarter" idx="10"/>
          </p:nvPr>
        </p:nvSpPr>
        <p:spPr>
          <a:xfrm>
            <a:off x="4482791" y="2357437"/>
            <a:ext cx="4193294" cy="2962631"/>
          </a:xfrm>
        </p:spPr>
        <p:txBody>
          <a:bodyPr/>
          <a:lstStyle/>
          <a:p>
            <a:r>
              <a:rPr lang="en-US" b="1" dirty="0">
                <a:solidFill>
                  <a:schemeClr val="tx2"/>
                </a:solidFill>
                <a:latin typeface="+mj-lt"/>
              </a:rPr>
              <a:t>Creating a Persona</a:t>
            </a:r>
            <a:endParaRPr lang="en-US" dirty="0"/>
          </a:p>
          <a:p>
            <a:pPr lvl="0"/>
            <a:endParaRPr lang="en-US" b="1" dirty="0">
              <a:solidFill>
                <a:srgbClr val="007FA3"/>
              </a:solidFill>
              <a:latin typeface="Times New Roman"/>
            </a:endParaRPr>
          </a:p>
          <a:p>
            <a:pPr lvl="0"/>
            <a:r>
              <a:rPr lang="en-US" b="1" dirty="0">
                <a:solidFill>
                  <a:srgbClr val="007FA3"/>
                </a:solidFill>
                <a:latin typeface="Times New Roman"/>
              </a:rPr>
              <a:t>Sustaining Tone</a:t>
            </a:r>
            <a:endParaRPr lang="en-US" dirty="0">
              <a:solidFill>
                <a:srgbClr val="003057"/>
              </a:solidFill>
            </a:endParaRPr>
          </a:p>
          <a:p>
            <a:endParaRPr lang="en-US" dirty="0"/>
          </a:p>
          <a:p>
            <a:r>
              <a:rPr lang="en-US" b="1" dirty="0">
                <a:solidFill>
                  <a:schemeClr val="tx2"/>
                </a:solidFill>
                <a:latin typeface="+mj-lt"/>
              </a:rPr>
              <a:t>Audience Positioning</a:t>
            </a:r>
            <a:endParaRPr lang="en-US" dirty="0"/>
          </a:p>
          <a:p>
            <a:endParaRPr lang="en-US" dirty="0"/>
          </a:p>
          <a:p>
            <a:r>
              <a:rPr lang="en-US" b="1" dirty="0">
                <a:solidFill>
                  <a:schemeClr val="tx2"/>
                </a:solidFill>
                <a:latin typeface="+mj-lt"/>
              </a:rPr>
              <a:t>Developing Extended Metaphors</a:t>
            </a:r>
            <a:endParaRPr lang="en-US" dirty="0"/>
          </a:p>
          <a:p>
            <a:endParaRPr lang="en-US" dirty="0"/>
          </a:p>
          <a:p>
            <a:r>
              <a:rPr lang="en-US" b="1" dirty="0">
                <a:solidFill>
                  <a:schemeClr val="tx2"/>
                </a:solidFill>
                <a:latin typeface="+mj-lt"/>
              </a:rPr>
              <a:t>Choosing the Right Words</a:t>
            </a:r>
            <a:endParaRPr lang="en-US" dirty="0"/>
          </a:p>
          <a:p>
            <a:endParaRPr lang="en-US" dirty="0"/>
          </a:p>
          <a:p>
            <a:endParaRPr lang="en-US" dirty="0"/>
          </a:p>
        </p:txBody>
      </p:sp>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615" b="2615"/>
          <a:stretch>
            <a:fillRect/>
          </a:stretch>
        </p:blipFill>
        <p:spPr/>
      </p:pic>
      <p:sp>
        <p:nvSpPr>
          <p:cNvPr id="19" name="Slide Number Placeholder 18"/>
          <p:cNvSpPr>
            <a:spLocks noGrp="1"/>
          </p:cNvSpPr>
          <p:nvPr>
            <p:ph type="sldNum" sz="quarter" idx="4"/>
          </p:nvPr>
        </p:nvSpPr>
        <p:spPr/>
        <p:txBody>
          <a:bodyPr/>
          <a:lstStyle/>
          <a:p>
            <a:fld id="{DDBE135E-2566-4748-853C-8A3B78F0FB00}" type="slidenum">
              <a:rPr lang="en-GB" smtClean="0"/>
              <a:pPr/>
              <a:t>4</a:t>
            </a:fld>
            <a:endParaRPr lang="en-GB" dirty="0"/>
          </a:p>
        </p:txBody>
      </p:sp>
      <p:sp>
        <p:nvSpPr>
          <p:cNvPr id="15" name="TextBox 14"/>
          <p:cNvSpPr txBox="1"/>
          <p:nvPr/>
        </p:nvSpPr>
        <p:spPr>
          <a:xfrm>
            <a:off x="2937926" y="978694"/>
            <a:ext cx="702115" cy="80791"/>
          </a:xfrm>
          <a:prstGeom prst="rect">
            <a:avLst/>
          </a:prstGeom>
          <a:noFill/>
        </p:spPr>
        <p:txBody>
          <a:bodyPr wrap="none" lIns="0" tIns="0" rIns="0" bIns="0" rtlCol="0">
            <a:spAutoFit/>
          </a:bodyPr>
          <a:lstStyle/>
          <a:p>
            <a:r>
              <a:rPr lang="en-US" sz="525" dirty="0">
                <a:solidFill>
                  <a:srgbClr val="FFFFFF"/>
                </a:solidFill>
              </a:rPr>
              <a:t>Image by Nathalie Lees</a:t>
            </a:r>
          </a:p>
        </p:txBody>
      </p:sp>
    </p:spTree>
    <p:extLst>
      <p:ext uri="{BB962C8B-B14F-4D97-AF65-F5344CB8AC3E}">
        <p14:creationId xmlns:p14="http://schemas.microsoft.com/office/powerpoint/2010/main" val="10320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860785"/>
          </a:xfrm>
        </p:spPr>
        <p:txBody>
          <a:bodyPr/>
          <a:lstStyle/>
          <a:p>
            <a:pPr>
              <a:lnSpc>
                <a:spcPct val="100000"/>
              </a:lnSpc>
            </a:pPr>
            <a:r>
              <a:rPr lang="en-US" sz="2000" dirty="0">
                <a:solidFill>
                  <a:schemeClr val="bg2">
                    <a:lumMod val="75000"/>
                    <a:lumOff val="25000"/>
                  </a:schemeClr>
                </a:solidFill>
                <a:latin typeface="+mn-lt"/>
              </a:rPr>
              <a:t>What emotions is the writer trying to evoke in the reader?</a:t>
            </a:r>
            <a:br>
              <a:rPr lang="en-US" sz="2000" dirty="0">
                <a:solidFill>
                  <a:schemeClr val="bg2">
                    <a:lumMod val="75000"/>
                    <a:lumOff val="25000"/>
                  </a:schemeClr>
                </a:solidFill>
                <a:latin typeface="+mn-lt"/>
              </a:rPr>
            </a:br>
            <a:r>
              <a:rPr lang="en-US" sz="2000" dirty="0">
                <a:solidFill>
                  <a:schemeClr val="bg2">
                    <a:lumMod val="75000"/>
                    <a:lumOff val="25000"/>
                  </a:schemeClr>
                </a:solidFill>
                <a:latin typeface="+mn-lt"/>
              </a:rPr>
              <a:t>How would this manipulate the reader?</a:t>
            </a:r>
            <a:br>
              <a:rPr lang="en-US" sz="2000" dirty="0">
                <a:solidFill>
                  <a:srgbClr val="FF0000"/>
                </a:solidFill>
                <a:latin typeface="+mn-lt"/>
              </a:rPr>
            </a:br>
            <a:endParaRPr lang="en-US" sz="2000" dirty="0">
              <a:solidFill>
                <a:srgbClr val="FF0000"/>
              </a:solidFill>
              <a:latin typeface="+mn-lt"/>
            </a:endParaRPr>
          </a:p>
        </p:txBody>
      </p:sp>
      <p:sp>
        <p:nvSpPr>
          <p:cNvPr id="3" name="Text Placeholder 2"/>
          <p:cNvSpPr>
            <a:spLocks noGrp="1"/>
          </p:cNvSpPr>
          <p:nvPr>
            <p:ph type="body" sz="quarter" idx="10"/>
          </p:nvPr>
        </p:nvSpPr>
        <p:spPr>
          <a:xfrm>
            <a:off x="292739" y="2459115"/>
            <a:ext cx="6496050" cy="3646410"/>
          </a:xfrm>
        </p:spPr>
        <p:txBody>
          <a:bodyPr/>
          <a:lstStyle/>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40</a:t>
            </a:fld>
            <a:endParaRPr lang="en-GB" dirty="0"/>
          </a:p>
        </p:txBody>
      </p:sp>
      <p:sp>
        <p:nvSpPr>
          <p:cNvPr id="5" name="TextBox 4">
            <a:extLst>
              <a:ext uri="{FF2B5EF4-FFF2-40B4-BE49-F238E27FC236}">
                <a16:creationId xmlns:a16="http://schemas.microsoft.com/office/drawing/2014/main" id="{55DBFE23-361C-486C-830A-BA2456D08FF7}"/>
              </a:ext>
            </a:extLst>
          </p:cNvPr>
          <p:cNvSpPr txBox="1"/>
          <p:nvPr/>
        </p:nvSpPr>
        <p:spPr>
          <a:xfrm>
            <a:off x="372662" y="1038687"/>
            <a:ext cx="7590407" cy="6894195"/>
          </a:xfrm>
          <a:prstGeom prst="rect">
            <a:avLst/>
          </a:prstGeom>
          <a:noFill/>
        </p:spPr>
        <p:txBody>
          <a:bodyPr wrap="square" lIns="0" tIns="0" rIns="0" bIns="0" rtlCol="0">
            <a:spAutoFit/>
          </a:bodyPr>
          <a:lstStyle/>
          <a:p>
            <a:r>
              <a:rPr lang="en-GB" b="1" i="1" dirty="0"/>
              <a:t>Throughout my whole married life, I tended my garden with care, enjoying the peace and pride it gave me.  My garden was where I went to think, to socialise and where I got my daily dose of exercise. When my husband died, I was</a:t>
            </a:r>
            <a:r>
              <a:rPr lang="en-GB" b="1" i="1" dirty="0">
                <a:highlight>
                  <a:srgbClr val="FFFF00"/>
                </a:highlight>
              </a:rPr>
              <a:t> forced </a:t>
            </a:r>
            <a:r>
              <a:rPr lang="en-GB" b="1" i="1" dirty="0"/>
              <a:t>to give up my beautiful garden when I moved and that was when I realised just how fortunate I had been. </a:t>
            </a:r>
          </a:p>
          <a:p>
            <a:r>
              <a:rPr lang="en-GB" b="1" i="1" dirty="0"/>
              <a:t>For many people in this community, a garden is a luxury they can only dream of. With over 60% of residents living in flats with no access to a </a:t>
            </a:r>
            <a:r>
              <a:rPr lang="en-GB" b="1" i="1" dirty="0">
                <a:highlight>
                  <a:srgbClr val="FFFF00"/>
                </a:highlight>
              </a:rPr>
              <a:t>safe</a:t>
            </a:r>
            <a:r>
              <a:rPr lang="en-GB" b="1" i="1" dirty="0"/>
              <a:t> outside space at all, surely the creation of a community garden is </a:t>
            </a:r>
            <a:r>
              <a:rPr lang="en-GB" b="1" i="1" dirty="0">
                <a:highlight>
                  <a:srgbClr val="FFFF00"/>
                </a:highlight>
              </a:rPr>
              <a:t>a logical solution</a:t>
            </a:r>
            <a:r>
              <a:rPr lang="en-GB" b="1" i="1" dirty="0"/>
              <a:t>. We have it in our power to give people access to one of their </a:t>
            </a:r>
            <a:r>
              <a:rPr lang="en-GB" b="1" i="1" dirty="0">
                <a:highlight>
                  <a:srgbClr val="FFFF00"/>
                </a:highlight>
              </a:rPr>
              <a:t>basic</a:t>
            </a:r>
            <a:r>
              <a:rPr lang="en-GB" b="1" i="1" dirty="0"/>
              <a:t> human rights: the right to feel safe outside.</a:t>
            </a:r>
          </a:p>
          <a:p>
            <a:r>
              <a:rPr lang="en-GB" b="1" i="1" dirty="0"/>
              <a:t>We also have the</a:t>
            </a:r>
            <a:r>
              <a:rPr lang="en-GB" b="1" i="1" dirty="0">
                <a:highlight>
                  <a:srgbClr val="FFFF00"/>
                </a:highlight>
              </a:rPr>
              <a:t> opportunity </a:t>
            </a:r>
            <a:r>
              <a:rPr lang="en-GB" b="1" i="1" dirty="0"/>
              <a:t>to educate people about </a:t>
            </a:r>
            <a:r>
              <a:rPr lang="en-GB" b="1" i="1" dirty="0">
                <a:highlight>
                  <a:srgbClr val="FFFF00"/>
                </a:highlight>
              </a:rPr>
              <a:t>healthy living</a:t>
            </a:r>
            <a:r>
              <a:rPr lang="en-GB" b="1" i="1" dirty="0"/>
              <a:t>, teach them how to grow their own food, provide them with the powerful emotion of </a:t>
            </a:r>
            <a:r>
              <a:rPr lang="en-GB" b="1" i="1" dirty="0">
                <a:highlight>
                  <a:srgbClr val="FFFF00"/>
                </a:highlight>
              </a:rPr>
              <a:t>success</a:t>
            </a:r>
            <a:r>
              <a:rPr lang="en-GB" b="1" i="1" dirty="0"/>
              <a:t> when they get to harvest the fruits of their labour. </a:t>
            </a:r>
          </a:p>
          <a:p>
            <a:r>
              <a:rPr lang="en-GB" sz="2000" b="1" i="1" dirty="0"/>
              <a:t>  </a:t>
            </a:r>
          </a:p>
          <a:p>
            <a:endParaRPr lang="en-GB" sz="2000" b="1" dirty="0"/>
          </a:p>
          <a:p>
            <a:endParaRPr lang="en-GB" sz="2000" b="1" dirty="0"/>
          </a:p>
          <a:p>
            <a:endParaRPr lang="en-GB" sz="2000" b="1" dirty="0">
              <a:solidFill>
                <a:schemeClr val="tx2"/>
              </a:solidFill>
            </a:endParaRPr>
          </a:p>
          <a:p>
            <a:endParaRPr lang="en-GB" sz="2000" b="1" dirty="0">
              <a:solidFill>
                <a:schemeClr val="tx2"/>
              </a:solidFill>
            </a:endParaRPr>
          </a:p>
          <a:p>
            <a:endParaRPr lang="en-GB" sz="2000" b="1" dirty="0">
              <a:solidFill>
                <a:schemeClr val="tx2"/>
              </a:solidFill>
            </a:endParaRPr>
          </a:p>
          <a:p>
            <a:endParaRPr lang="en-GB" sz="2000" b="1" dirty="0">
              <a:solidFill>
                <a:schemeClr val="tx2"/>
              </a:solidFill>
            </a:endParaRPr>
          </a:p>
          <a:p>
            <a:endParaRPr lang="en-GB" sz="2000" b="1" dirty="0">
              <a:solidFill>
                <a:schemeClr val="bg2"/>
              </a:solidFill>
            </a:endParaRPr>
          </a:p>
        </p:txBody>
      </p:sp>
    </p:spTree>
    <p:extLst>
      <p:ext uri="{BB962C8B-B14F-4D97-AF65-F5344CB8AC3E}">
        <p14:creationId xmlns:p14="http://schemas.microsoft.com/office/powerpoint/2010/main" val="3687106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2739" y="2459115"/>
            <a:ext cx="6496050" cy="3646410"/>
          </a:xfrm>
        </p:spPr>
        <p:txBody>
          <a:bodyPr/>
          <a:lstStyle/>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i="1"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41</a:t>
            </a:fld>
            <a:endParaRPr lang="en-GB" dirty="0"/>
          </a:p>
        </p:txBody>
      </p:sp>
      <p:sp>
        <p:nvSpPr>
          <p:cNvPr id="5" name="TextBox 4">
            <a:extLst>
              <a:ext uri="{FF2B5EF4-FFF2-40B4-BE49-F238E27FC236}">
                <a16:creationId xmlns:a16="http://schemas.microsoft.com/office/drawing/2014/main" id="{55DBFE23-361C-486C-830A-BA2456D08FF7}"/>
              </a:ext>
            </a:extLst>
          </p:cNvPr>
          <p:cNvSpPr txBox="1"/>
          <p:nvPr/>
        </p:nvSpPr>
        <p:spPr>
          <a:xfrm>
            <a:off x="292739" y="186431"/>
            <a:ext cx="7590407" cy="6894195"/>
          </a:xfrm>
          <a:prstGeom prst="rect">
            <a:avLst/>
          </a:prstGeom>
          <a:noFill/>
        </p:spPr>
        <p:txBody>
          <a:bodyPr wrap="square" lIns="0" tIns="0" rIns="0" bIns="0" rtlCol="0">
            <a:spAutoFit/>
          </a:bodyPr>
          <a:lstStyle/>
          <a:p>
            <a:r>
              <a:rPr lang="en-GB" b="1" i="1" dirty="0"/>
              <a:t>Throughout my whole married life, I tended my garden with care, enjoying the peace and pride it gave me.  My garden was where I went to think, to socialise and where I got my daily dose of exercise. When my husband died, I was</a:t>
            </a:r>
            <a:r>
              <a:rPr lang="en-GB" b="1" i="1" dirty="0">
                <a:highlight>
                  <a:srgbClr val="FFFF00"/>
                </a:highlight>
              </a:rPr>
              <a:t> forced </a:t>
            </a:r>
            <a:r>
              <a:rPr lang="en-GB" b="1" i="1" dirty="0"/>
              <a:t>to give up my beautiful garden when I moved and that was when I realised just how fortunate I had been. </a:t>
            </a:r>
          </a:p>
          <a:p>
            <a:r>
              <a:rPr lang="en-GB" b="1" i="1" dirty="0"/>
              <a:t>For many people in this community, a garden is a luxury they can only dream of. With over 60% of residents living in flats with no access to a </a:t>
            </a:r>
            <a:r>
              <a:rPr lang="en-GB" b="1" i="1" dirty="0">
                <a:highlight>
                  <a:srgbClr val="FFFF00"/>
                </a:highlight>
              </a:rPr>
              <a:t>safe</a:t>
            </a:r>
            <a:r>
              <a:rPr lang="en-GB" b="1" i="1" dirty="0"/>
              <a:t> outside space at all, surely the creation of a community garden is </a:t>
            </a:r>
            <a:r>
              <a:rPr lang="en-GB" b="1" i="1" dirty="0">
                <a:highlight>
                  <a:srgbClr val="FFFF00"/>
                </a:highlight>
              </a:rPr>
              <a:t>a logical solution</a:t>
            </a:r>
            <a:r>
              <a:rPr lang="en-GB" b="1" i="1" dirty="0"/>
              <a:t>. We have it in our power to give people access to one of their </a:t>
            </a:r>
            <a:r>
              <a:rPr lang="en-GB" b="1" i="1" dirty="0">
                <a:highlight>
                  <a:srgbClr val="FFFF00"/>
                </a:highlight>
              </a:rPr>
              <a:t>basic</a:t>
            </a:r>
            <a:r>
              <a:rPr lang="en-GB" b="1" i="1" dirty="0"/>
              <a:t> human rights: the right to feel safe outside.</a:t>
            </a:r>
          </a:p>
          <a:p>
            <a:r>
              <a:rPr lang="en-GB" b="1" i="1" dirty="0"/>
              <a:t>We also have the</a:t>
            </a:r>
            <a:r>
              <a:rPr lang="en-GB" b="1" i="1" dirty="0">
                <a:highlight>
                  <a:srgbClr val="FFFF00"/>
                </a:highlight>
              </a:rPr>
              <a:t> opportunity </a:t>
            </a:r>
            <a:r>
              <a:rPr lang="en-GB" b="1" i="1" dirty="0"/>
              <a:t>to educate people about </a:t>
            </a:r>
            <a:r>
              <a:rPr lang="en-GB" b="1" i="1" dirty="0">
                <a:highlight>
                  <a:srgbClr val="FFFF00"/>
                </a:highlight>
              </a:rPr>
              <a:t>healthy living</a:t>
            </a:r>
            <a:r>
              <a:rPr lang="en-GB" b="1" i="1" dirty="0"/>
              <a:t>, teach them how to grow their own food, provide them with the powerful emotion of </a:t>
            </a:r>
            <a:r>
              <a:rPr lang="en-GB" b="1" i="1" dirty="0">
                <a:highlight>
                  <a:srgbClr val="FFFF00"/>
                </a:highlight>
              </a:rPr>
              <a:t>success</a:t>
            </a:r>
            <a:r>
              <a:rPr lang="en-GB" b="1" i="1" dirty="0"/>
              <a:t> when they get to harvest the fruits of their labour. </a:t>
            </a:r>
          </a:p>
          <a:p>
            <a:r>
              <a:rPr lang="en-GB" sz="2000" b="1" i="1" dirty="0"/>
              <a:t>  </a:t>
            </a:r>
          </a:p>
          <a:p>
            <a:endParaRPr lang="en-GB" sz="2000" b="1" dirty="0"/>
          </a:p>
          <a:p>
            <a:endParaRPr lang="en-GB" sz="2000" b="1" dirty="0"/>
          </a:p>
          <a:p>
            <a:endParaRPr lang="en-GB" sz="2000" b="1" dirty="0">
              <a:solidFill>
                <a:schemeClr val="tx2"/>
              </a:solidFill>
            </a:endParaRPr>
          </a:p>
          <a:p>
            <a:endParaRPr lang="en-GB" sz="2000" b="1" dirty="0">
              <a:solidFill>
                <a:schemeClr val="tx2"/>
              </a:solidFill>
            </a:endParaRPr>
          </a:p>
          <a:p>
            <a:endParaRPr lang="en-GB" sz="2000" b="1" dirty="0">
              <a:solidFill>
                <a:schemeClr val="tx2"/>
              </a:solidFill>
            </a:endParaRPr>
          </a:p>
          <a:p>
            <a:endParaRPr lang="en-GB" sz="2000" b="1" dirty="0">
              <a:solidFill>
                <a:schemeClr val="tx2"/>
              </a:solidFill>
            </a:endParaRPr>
          </a:p>
          <a:p>
            <a:endParaRPr lang="en-GB" sz="2000" b="1" dirty="0">
              <a:solidFill>
                <a:schemeClr val="bg2"/>
              </a:solidFill>
            </a:endParaRPr>
          </a:p>
        </p:txBody>
      </p:sp>
      <p:sp>
        <p:nvSpPr>
          <p:cNvPr id="6" name="TextBox 5">
            <a:extLst>
              <a:ext uri="{FF2B5EF4-FFF2-40B4-BE49-F238E27FC236}">
                <a16:creationId xmlns:a16="http://schemas.microsoft.com/office/drawing/2014/main" id="{6F994EF7-947E-4CC5-BF03-A45F639E0E57}"/>
              </a:ext>
            </a:extLst>
          </p:cNvPr>
          <p:cNvSpPr txBox="1"/>
          <p:nvPr/>
        </p:nvSpPr>
        <p:spPr>
          <a:xfrm>
            <a:off x="292739" y="4909352"/>
            <a:ext cx="5575177" cy="830997"/>
          </a:xfrm>
          <a:prstGeom prst="rect">
            <a:avLst/>
          </a:prstGeom>
          <a:noFill/>
        </p:spPr>
        <p:txBody>
          <a:bodyPr wrap="square" lIns="0" tIns="0" rIns="0" bIns="0" rtlCol="0">
            <a:spAutoFit/>
          </a:bodyPr>
          <a:lstStyle/>
          <a:p>
            <a:r>
              <a:rPr lang="en-GB" b="1" dirty="0">
                <a:solidFill>
                  <a:schemeClr val="bg2">
                    <a:lumMod val="75000"/>
                    <a:lumOff val="25000"/>
                  </a:schemeClr>
                </a:solidFill>
              </a:rPr>
              <a:t>How does the writer position the audience to share her opinion?</a:t>
            </a:r>
          </a:p>
          <a:p>
            <a:r>
              <a:rPr lang="en-GB" b="1" dirty="0">
                <a:solidFill>
                  <a:schemeClr val="bg2">
                    <a:lumMod val="75000"/>
                    <a:lumOff val="25000"/>
                  </a:schemeClr>
                </a:solidFill>
              </a:rPr>
              <a:t>How does she present herself as knowledgeable?</a:t>
            </a:r>
          </a:p>
        </p:txBody>
      </p:sp>
    </p:spTree>
    <p:extLst>
      <p:ext uri="{BB962C8B-B14F-4D97-AF65-F5344CB8AC3E}">
        <p14:creationId xmlns:p14="http://schemas.microsoft.com/office/powerpoint/2010/main" val="25708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ACC1-163A-4A68-9C61-F9FF7E182EAB}"/>
              </a:ext>
            </a:extLst>
          </p:cNvPr>
          <p:cNvSpPr>
            <a:spLocks noGrp="1"/>
          </p:cNvSpPr>
          <p:nvPr>
            <p:ph type="title"/>
          </p:nvPr>
        </p:nvSpPr>
        <p:spPr>
          <a:xfrm>
            <a:off x="541338" y="417599"/>
            <a:ext cx="6258957" cy="1115925"/>
          </a:xfrm>
        </p:spPr>
        <p:txBody>
          <a:bodyPr/>
          <a:lstStyle/>
          <a:p>
            <a:r>
              <a:rPr lang="en-GB" dirty="0">
                <a:solidFill>
                  <a:schemeClr val="tx1"/>
                </a:solidFill>
              </a:rPr>
              <a:t>Reviews and Emotive Language</a:t>
            </a:r>
          </a:p>
        </p:txBody>
      </p:sp>
      <p:sp>
        <p:nvSpPr>
          <p:cNvPr id="3" name="Text Placeholder 2">
            <a:extLst>
              <a:ext uri="{FF2B5EF4-FFF2-40B4-BE49-F238E27FC236}">
                <a16:creationId xmlns:a16="http://schemas.microsoft.com/office/drawing/2014/main" id="{2DAADBFF-56C4-4597-82F4-208EEBD3388E}"/>
              </a:ext>
            </a:extLst>
          </p:cNvPr>
          <p:cNvSpPr>
            <a:spLocks noGrp="1"/>
          </p:cNvSpPr>
          <p:nvPr>
            <p:ph type="body" sz="quarter" idx="10"/>
          </p:nvPr>
        </p:nvSpPr>
        <p:spPr>
          <a:xfrm>
            <a:off x="541338" y="1303723"/>
            <a:ext cx="6496050" cy="3781425"/>
          </a:xfrm>
        </p:spPr>
        <p:txBody>
          <a:bodyPr/>
          <a:lstStyle/>
          <a:p>
            <a:pPr marL="0" indent="0">
              <a:buNone/>
            </a:pPr>
            <a:r>
              <a:rPr lang="en-GB" sz="2400" dirty="0">
                <a:solidFill>
                  <a:schemeClr val="tx1"/>
                </a:solidFill>
              </a:rPr>
              <a:t>Even reviews need to evoke an emotion in the reader.</a:t>
            </a:r>
          </a:p>
          <a:p>
            <a:pPr marL="0" indent="0">
              <a:buNone/>
            </a:pPr>
            <a:r>
              <a:rPr lang="en-GB" sz="2400" dirty="0">
                <a:solidFill>
                  <a:schemeClr val="tx1"/>
                </a:solidFill>
              </a:rPr>
              <a:t>Envy</a:t>
            </a:r>
          </a:p>
          <a:p>
            <a:pPr marL="0" indent="0">
              <a:buNone/>
            </a:pPr>
            <a:r>
              <a:rPr lang="en-GB" sz="2400" dirty="0">
                <a:solidFill>
                  <a:schemeClr val="tx1"/>
                </a:solidFill>
              </a:rPr>
              <a:t>Excitement</a:t>
            </a:r>
          </a:p>
          <a:p>
            <a:pPr marL="0" indent="0">
              <a:buNone/>
            </a:pPr>
            <a:r>
              <a:rPr lang="en-GB" sz="2400" dirty="0">
                <a:solidFill>
                  <a:schemeClr val="tx1"/>
                </a:solidFill>
              </a:rPr>
              <a:t>Disappointment</a:t>
            </a:r>
          </a:p>
          <a:p>
            <a:pPr marL="0" indent="0">
              <a:buNone/>
            </a:pPr>
            <a:r>
              <a:rPr lang="en-GB" sz="2400" dirty="0">
                <a:solidFill>
                  <a:schemeClr val="tx1"/>
                </a:solidFill>
              </a:rPr>
              <a:t>Disgust</a:t>
            </a:r>
          </a:p>
          <a:p>
            <a:pPr marL="0" indent="0">
              <a:buNone/>
            </a:pPr>
            <a:r>
              <a:rPr lang="en-GB" sz="2400" dirty="0">
                <a:solidFill>
                  <a:schemeClr val="tx1"/>
                </a:solidFill>
              </a:rPr>
              <a:t>Shock</a:t>
            </a:r>
          </a:p>
          <a:p>
            <a:pPr marL="0" indent="0">
              <a:buNone/>
            </a:pPr>
            <a:r>
              <a:rPr lang="en-GB" sz="2400" dirty="0">
                <a:solidFill>
                  <a:schemeClr val="tx1"/>
                </a:solidFill>
              </a:rPr>
              <a:t>Curiosity</a:t>
            </a:r>
          </a:p>
          <a:p>
            <a:pPr marL="0" indent="0">
              <a:buNone/>
            </a:pPr>
            <a:endParaRPr lang="en-GB" dirty="0"/>
          </a:p>
        </p:txBody>
      </p:sp>
      <p:sp>
        <p:nvSpPr>
          <p:cNvPr id="4" name="Slide Number Placeholder 3">
            <a:extLst>
              <a:ext uri="{FF2B5EF4-FFF2-40B4-BE49-F238E27FC236}">
                <a16:creationId xmlns:a16="http://schemas.microsoft.com/office/drawing/2014/main" id="{4C6EEBFA-17FB-4EA9-8200-45123191A0D9}"/>
              </a:ext>
            </a:extLst>
          </p:cNvPr>
          <p:cNvSpPr>
            <a:spLocks noGrp="1"/>
          </p:cNvSpPr>
          <p:nvPr>
            <p:ph type="sldNum" sz="quarter" idx="4"/>
          </p:nvPr>
        </p:nvSpPr>
        <p:spPr/>
        <p:txBody>
          <a:bodyPr/>
          <a:lstStyle/>
          <a:p>
            <a:fld id="{DDBE135E-2566-4748-853C-8A3B78F0FB00}" type="slidenum">
              <a:rPr lang="en-GB" smtClean="0"/>
              <a:pPr/>
              <a:t>42</a:t>
            </a:fld>
            <a:endParaRPr lang="en-GB" dirty="0"/>
          </a:p>
        </p:txBody>
      </p:sp>
    </p:spTree>
    <p:extLst>
      <p:ext uri="{BB962C8B-B14F-4D97-AF65-F5344CB8AC3E}">
        <p14:creationId xmlns:p14="http://schemas.microsoft.com/office/powerpoint/2010/main" val="26743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ACC1-163A-4A68-9C61-F9FF7E182EAB}"/>
              </a:ext>
            </a:extLst>
          </p:cNvPr>
          <p:cNvSpPr>
            <a:spLocks noGrp="1"/>
          </p:cNvSpPr>
          <p:nvPr>
            <p:ph type="title"/>
          </p:nvPr>
        </p:nvSpPr>
        <p:spPr>
          <a:xfrm>
            <a:off x="541338" y="417599"/>
            <a:ext cx="6258957" cy="1115925"/>
          </a:xfrm>
        </p:spPr>
        <p:txBody>
          <a:bodyPr/>
          <a:lstStyle/>
          <a:p>
            <a:r>
              <a:rPr lang="en-GB" dirty="0">
                <a:solidFill>
                  <a:schemeClr val="tx1"/>
                </a:solidFill>
              </a:rPr>
              <a:t>Reviews and Emotive Language</a:t>
            </a:r>
          </a:p>
        </p:txBody>
      </p:sp>
      <p:sp>
        <p:nvSpPr>
          <p:cNvPr id="3" name="Text Placeholder 2">
            <a:extLst>
              <a:ext uri="{FF2B5EF4-FFF2-40B4-BE49-F238E27FC236}">
                <a16:creationId xmlns:a16="http://schemas.microsoft.com/office/drawing/2014/main" id="{2DAADBFF-56C4-4597-82F4-208EEBD3388E}"/>
              </a:ext>
            </a:extLst>
          </p:cNvPr>
          <p:cNvSpPr>
            <a:spLocks noGrp="1"/>
          </p:cNvSpPr>
          <p:nvPr>
            <p:ph type="body" sz="quarter" idx="10"/>
          </p:nvPr>
        </p:nvSpPr>
        <p:spPr>
          <a:xfrm>
            <a:off x="542925" y="1145220"/>
            <a:ext cx="6496050" cy="4445956"/>
          </a:xfrm>
        </p:spPr>
        <p:txBody>
          <a:bodyPr/>
          <a:lstStyle/>
          <a:p>
            <a:pPr marL="0" indent="0">
              <a:buNone/>
            </a:pPr>
            <a:r>
              <a:rPr lang="en-GB" sz="2000" i="1" dirty="0">
                <a:solidFill>
                  <a:schemeClr val="tx1"/>
                </a:solidFill>
              </a:rPr>
              <a:t>The flavours were </a:t>
            </a:r>
            <a:r>
              <a:rPr lang="en-GB" sz="2000" i="1" dirty="0">
                <a:solidFill>
                  <a:schemeClr val="tx1"/>
                </a:solidFill>
                <a:highlight>
                  <a:srgbClr val="FFFF00"/>
                </a:highlight>
              </a:rPr>
              <a:t>beautifully combined </a:t>
            </a:r>
            <a:r>
              <a:rPr lang="en-GB" sz="2000" i="1" dirty="0">
                <a:solidFill>
                  <a:schemeClr val="tx1"/>
                </a:solidFill>
              </a:rPr>
              <a:t>to create an </a:t>
            </a:r>
            <a:r>
              <a:rPr lang="en-GB" sz="2000" i="1" dirty="0">
                <a:solidFill>
                  <a:schemeClr val="tx1"/>
                </a:solidFill>
                <a:highlight>
                  <a:srgbClr val="FFFF00"/>
                </a:highlight>
              </a:rPr>
              <a:t>exquisite explosion </a:t>
            </a:r>
            <a:r>
              <a:rPr lang="en-GB" sz="2000" i="1" dirty="0">
                <a:solidFill>
                  <a:schemeClr val="tx1"/>
                </a:solidFill>
              </a:rPr>
              <a:t>on my taste buds.</a:t>
            </a:r>
          </a:p>
          <a:p>
            <a:pPr marL="0" indent="0">
              <a:buNone/>
            </a:pPr>
            <a:endParaRPr lang="en-GB" sz="2000" i="1" dirty="0">
              <a:solidFill>
                <a:schemeClr val="tx1"/>
              </a:solidFill>
            </a:endParaRPr>
          </a:p>
          <a:p>
            <a:pPr marL="0" indent="0">
              <a:buNone/>
            </a:pPr>
            <a:r>
              <a:rPr lang="en-GB" sz="2000" i="1" dirty="0">
                <a:solidFill>
                  <a:schemeClr val="tx1"/>
                </a:solidFill>
              </a:rPr>
              <a:t>The album is </a:t>
            </a:r>
            <a:r>
              <a:rPr lang="en-GB" sz="2000" i="1" dirty="0">
                <a:solidFill>
                  <a:schemeClr val="tx1"/>
                </a:solidFill>
                <a:highlight>
                  <a:srgbClr val="FFFF00"/>
                </a:highlight>
              </a:rPr>
              <a:t>reminiscent of their earlier work </a:t>
            </a:r>
            <a:r>
              <a:rPr lang="en-GB" sz="2000" i="1" dirty="0">
                <a:solidFill>
                  <a:schemeClr val="tx1"/>
                </a:solidFill>
              </a:rPr>
              <a:t>and has the same </a:t>
            </a:r>
            <a:r>
              <a:rPr lang="en-GB" sz="2000" i="1" dirty="0">
                <a:solidFill>
                  <a:schemeClr val="tx1"/>
                </a:solidFill>
                <a:highlight>
                  <a:srgbClr val="FFFF00"/>
                </a:highlight>
              </a:rPr>
              <a:t>raw edginess </a:t>
            </a:r>
            <a:r>
              <a:rPr lang="en-GB" sz="2000" i="1" dirty="0">
                <a:solidFill>
                  <a:schemeClr val="tx1"/>
                </a:solidFill>
              </a:rPr>
              <a:t>of their first album.</a:t>
            </a:r>
          </a:p>
          <a:p>
            <a:pPr marL="0" indent="0">
              <a:buNone/>
            </a:pPr>
            <a:endParaRPr lang="en-GB" sz="2000" i="1" dirty="0">
              <a:solidFill>
                <a:schemeClr val="tx1"/>
              </a:solidFill>
            </a:endParaRPr>
          </a:p>
          <a:p>
            <a:pPr marL="0" indent="0">
              <a:buNone/>
            </a:pPr>
            <a:r>
              <a:rPr lang="en-GB" sz="2000" i="1" dirty="0">
                <a:solidFill>
                  <a:schemeClr val="tx1"/>
                </a:solidFill>
              </a:rPr>
              <a:t>While the trailer </a:t>
            </a:r>
            <a:r>
              <a:rPr lang="en-GB" sz="2000" i="1" dirty="0">
                <a:solidFill>
                  <a:schemeClr val="tx1"/>
                </a:solidFill>
                <a:highlight>
                  <a:srgbClr val="FFFF00"/>
                </a:highlight>
              </a:rPr>
              <a:t>promised</a:t>
            </a:r>
            <a:r>
              <a:rPr lang="en-GB" sz="2000" i="1" dirty="0">
                <a:solidFill>
                  <a:schemeClr val="tx1"/>
                </a:solidFill>
              </a:rPr>
              <a:t> wall-to-wall excitement, the final cut </a:t>
            </a:r>
            <a:r>
              <a:rPr lang="en-GB" sz="2000" i="1" dirty="0">
                <a:solidFill>
                  <a:schemeClr val="tx1"/>
                </a:solidFill>
                <a:highlight>
                  <a:srgbClr val="FFFF00"/>
                </a:highlight>
              </a:rPr>
              <a:t>failed</a:t>
            </a:r>
            <a:r>
              <a:rPr lang="en-GB" sz="2000" i="1" dirty="0">
                <a:solidFill>
                  <a:schemeClr val="tx1"/>
                </a:solidFill>
              </a:rPr>
              <a:t> to deliver. </a:t>
            </a:r>
          </a:p>
          <a:p>
            <a:pPr marL="0" indent="0">
              <a:buNone/>
            </a:pPr>
            <a:endParaRPr lang="en-GB" i="1" dirty="0">
              <a:solidFill>
                <a:schemeClr val="tx1"/>
              </a:solidFill>
            </a:endParaRPr>
          </a:p>
        </p:txBody>
      </p:sp>
      <p:sp>
        <p:nvSpPr>
          <p:cNvPr id="4" name="Slide Number Placeholder 3">
            <a:extLst>
              <a:ext uri="{FF2B5EF4-FFF2-40B4-BE49-F238E27FC236}">
                <a16:creationId xmlns:a16="http://schemas.microsoft.com/office/drawing/2014/main" id="{4C6EEBFA-17FB-4EA9-8200-45123191A0D9}"/>
              </a:ext>
            </a:extLst>
          </p:cNvPr>
          <p:cNvSpPr>
            <a:spLocks noGrp="1"/>
          </p:cNvSpPr>
          <p:nvPr>
            <p:ph type="sldNum" sz="quarter" idx="4"/>
          </p:nvPr>
        </p:nvSpPr>
        <p:spPr/>
        <p:txBody>
          <a:bodyPr/>
          <a:lstStyle/>
          <a:p>
            <a:fld id="{DDBE135E-2566-4748-853C-8A3B78F0FB00}" type="slidenum">
              <a:rPr lang="en-GB" smtClean="0"/>
              <a:pPr/>
              <a:t>43</a:t>
            </a:fld>
            <a:endParaRPr lang="en-GB" dirty="0"/>
          </a:p>
        </p:txBody>
      </p:sp>
    </p:spTree>
    <p:extLst>
      <p:ext uri="{BB962C8B-B14F-4D97-AF65-F5344CB8AC3E}">
        <p14:creationId xmlns:p14="http://schemas.microsoft.com/office/powerpoint/2010/main" val="1716756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Review</a:t>
            </a:r>
            <a:endParaRPr lang="en-US" dirty="0"/>
          </a:p>
        </p:txBody>
      </p:sp>
    </p:spTree>
    <p:extLst>
      <p:ext uri="{BB962C8B-B14F-4D97-AF65-F5344CB8AC3E}">
        <p14:creationId xmlns:p14="http://schemas.microsoft.com/office/powerpoint/2010/main" val="123930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24" y="857250"/>
            <a:ext cx="8848817" cy="858719"/>
          </a:xfrm>
        </p:spPr>
        <p:txBody>
          <a:bodyPr anchor="t">
            <a:noAutofit/>
          </a:bodyPr>
          <a:lstStyle/>
          <a:p>
            <a:r>
              <a:rPr lang="en-GB" sz="2100" dirty="0">
                <a:solidFill>
                  <a:schemeClr val="tx1"/>
                </a:solidFill>
                <a:latin typeface="+mn-lt"/>
              </a:rPr>
              <a:t>What to aim for</a:t>
            </a:r>
            <a:endParaRPr lang="en-US" sz="2100" dirty="0">
              <a:solidFill>
                <a:schemeClr val="tx1"/>
              </a:solidFill>
              <a:latin typeface="+mn-lt"/>
            </a:endParaRPr>
          </a:p>
        </p:txBody>
      </p:sp>
      <p:sp>
        <p:nvSpPr>
          <p:cNvPr id="3" name="Text Placeholder 2"/>
          <p:cNvSpPr>
            <a:spLocks noGrp="1"/>
          </p:cNvSpPr>
          <p:nvPr>
            <p:ph idx="1"/>
          </p:nvPr>
        </p:nvSpPr>
        <p:spPr>
          <a:xfrm>
            <a:off x="120959" y="1582999"/>
            <a:ext cx="8902082" cy="4014926"/>
          </a:xfrm>
        </p:spPr>
        <p:txBody>
          <a:bodyPr>
            <a:normAutofit/>
          </a:bodyPr>
          <a:lstStyle/>
          <a:p>
            <a:r>
              <a:rPr lang="en-GB" sz="2000" b="1" dirty="0"/>
              <a:t>Creating a Persona</a:t>
            </a:r>
          </a:p>
          <a:p>
            <a:endParaRPr lang="en-GB" sz="2000" b="1" dirty="0">
              <a:solidFill>
                <a:schemeClr val="tx1"/>
              </a:solidFill>
            </a:endParaRPr>
          </a:p>
          <a:p>
            <a:r>
              <a:rPr lang="en-GB" sz="2000" b="1" dirty="0">
                <a:solidFill>
                  <a:schemeClr val="tx1"/>
                </a:solidFill>
              </a:rPr>
              <a:t>Keeping Creative</a:t>
            </a:r>
          </a:p>
          <a:p>
            <a:endParaRPr lang="en-GB" sz="2000" b="1" dirty="0">
              <a:solidFill>
                <a:schemeClr val="tx1"/>
              </a:solidFill>
            </a:endParaRPr>
          </a:p>
          <a:p>
            <a:r>
              <a:rPr lang="en-GB" sz="2000" b="1" dirty="0">
                <a:solidFill>
                  <a:schemeClr val="tx1"/>
                </a:solidFill>
              </a:rPr>
              <a:t>Sustaining Tone</a:t>
            </a:r>
          </a:p>
          <a:p>
            <a:endParaRPr lang="en-GB" sz="2000" b="1" dirty="0">
              <a:solidFill>
                <a:schemeClr val="tx1"/>
              </a:solidFill>
            </a:endParaRPr>
          </a:p>
          <a:p>
            <a:r>
              <a:rPr lang="en-GB" sz="2000" b="1" dirty="0">
                <a:solidFill>
                  <a:schemeClr val="tx1"/>
                </a:solidFill>
              </a:rPr>
              <a:t>Audience Positioning</a:t>
            </a:r>
          </a:p>
          <a:p>
            <a:endParaRPr lang="en-GB" sz="2000" b="1" dirty="0">
              <a:solidFill>
                <a:schemeClr val="tx1"/>
              </a:solidFill>
            </a:endParaRPr>
          </a:p>
          <a:p>
            <a:r>
              <a:rPr lang="en-GB" sz="2000" b="1" dirty="0">
                <a:solidFill>
                  <a:schemeClr val="tx1"/>
                </a:solidFill>
              </a:rPr>
              <a:t>Extended Metaphors</a:t>
            </a:r>
          </a:p>
          <a:p>
            <a:endParaRPr lang="en-GB" sz="2000" b="1" dirty="0">
              <a:solidFill>
                <a:schemeClr val="tx1"/>
              </a:solidFill>
            </a:endParaRPr>
          </a:p>
          <a:p>
            <a:r>
              <a:rPr lang="en-GB" sz="2000" b="1" dirty="0">
                <a:solidFill>
                  <a:schemeClr val="tx1"/>
                </a:solidFill>
              </a:rPr>
              <a:t>Choosing the Right Words</a:t>
            </a:r>
          </a:p>
          <a:p>
            <a:endParaRPr lang="en-GB" b="1" dirty="0">
              <a:solidFill>
                <a:schemeClr val="tx1"/>
              </a:solidFill>
            </a:endParaRPr>
          </a:p>
          <a:p>
            <a:endParaRPr lang="en-GB" b="1" dirty="0">
              <a:solidFill>
                <a:schemeClr val="tx1"/>
              </a:solidFill>
            </a:endParaRPr>
          </a:p>
          <a:p>
            <a:endParaRPr lang="en-GB" b="1" dirty="0">
              <a:solidFill>
                <a:schemeClr val="bg2">
                  <a:lumMod val="75000"/>
                  <a:lumOff val="25000"/>
                </a:schemeClr>
              </a:solidFill>
            </a:endParaRP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45</a:t>
            </a:fld>
            <a:endParaRPr lang="en-GB"/>
          </a:p>
        </p:txBody>
      </p:sp>
      <p:pic>
        <p:nvPicPr>
          <p:cNvPr id="4" name="Picture 3">
            <a:extLst>
              <a:ext uri="{FF2B5EF4-FFF2-40B4-BE49-F238E27FC236}">
                <a16:creationId xmlns:a16="http://schemas.microsoft.com/office/drawing/2014/main" id="{A205AAFA-D6BE-4F0D-B833-BD2BE85FCDBD}"/>
              </a:ext>
            </a:extLst>
          </p:cNvPr>
          <p:cNvPicPr>
            <a:picLocks noChangeAspect="1"/>
          </p:cNvPicPr>
          <p:nvPr/>
        </p:nvPicPr>
        <p:blipFill>
          <a:blip r:embed="rId2"/>
          <a:stretch>
            <a:fillRect/>
          </a:stretch>
        </p:blipFill>
        <p:spPr>
          <a:xfrm>
            <a:off x="5207794" y="1286610"/>
            <a:ext cx="3686175" cy="3907631"/>
          </a:xfrm>
          <a:prstGeom prst="rect">
            <a:avLst/>
          </a:prstGeom>
        </p:spPr>
      </p:pic>
    </p:spTree>
    <p:extLst>
      <p:ext uri="{BB962C8B-B14F-4D97-AF65-F5344CB8AC3E}">
        <p14:creationId xmlns:p14="http://schemas.microsoft.com/office/powerpoint/2010/main" val="17327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B69087-FC30-4B49-BDFE-27443B9C3E58}"/>
              </a:ext>
            </a:extLst>
          </p:cNvPr>
          <p:cNvSpPr>
            <a:spLocks noGrp="1"/>
          </p:cNvSpPr>
          <p:nvPr>
            <p:ph type="title"/>
          </p:nvPr>
        </p:nvSpPr>
        <p:spPr>
          <a:xfrm>
            <a:off x="183378" y="181352"/>
            <a:ext cx="8208169" cy="339657"/>
          </a:xfrm>
        </p:spPr>
        <p:txBody>
          <a:bodyPr/>
          <a:lstStyle/>
          <a:p>
            <a:r>
              <a:rPr lang="en-GB" dirty="0">
                <a:solidFill>
                  <a:srgbClr val="FF0000"/>
                </a:solidFill>
                <a:latin typeface="+mn-lt"/>
              </a:rPr>
              <a:t>Glossary of Key Terms</a:t>
            </a:r>
          </a:p>
        </p:txBody>
      </p:sp>
      <p:sp>
        <p:nvSpPr>
          <p:cNvPr id="8" name="Text Placeholder 7">
            <a:extLst>
              <a:ext uri="{FF2B5EF4-FFF2-40B4-BE49-F238E27FC236}">
                <a16:creationId xmlns:a16="http://schemas.microsoft.com/office/drawing/2014/main" id="{E0C928FE-50F0-4DD8-976B-4084740B0C7F}"/>
              </a:ext>
            </a:extLst>
          </p:cNvPr>
          <p:cNvSpPr>
            <a:spLocks noGrp="1"/>
          </p:cNvSpPr>
          <p:nvPr>
            <p:ph type="body" sz="quarter" idx="10"/>
          </p:nvPr>
        </p:nvSpPr>
        <p:spPr>
          <a:xfrm>
            <a:off x="183378" y="890749"/>
            <a:ext cx="8334295" cy="5269905"/>
          </a:xfrm>
        </p:spPr>
        <p:txBody>
          <a:bodyPr/>
          <a:lstStyle/>
          <a:p>
            <a:pPr>
              <a:lnSpc>
                <a:spcPct val="100000"/>
              </a:lnSpc>
              <a:spcBef>
                <a:spcPts val="0"/>
              </a:spcBef>
            </a:pPr>
            <a:r>
              <a:rPr lang="en-GB" dirty="0">
                <a:solidFill>
                  <a:srgbClr val="FF0000"/>
                </a:solidFill>
              </a:rPr>
              <a:t>Authorial Intent - The aims and objectives of the writer – what the writer is trying to achieve.</a:t>
            </a:r>
          </a:p>
          <a:p>
            <a:pPr>
              <a:lnSpc>
                <a:spcPct val="100000"/>
              </a:lnSpc>
              <a:spcBef>
                <a:spcPts val="0"/>
              </a:spcBef>
            </a:pPr>
            <a:r>
              <a:rPr lang="en-US" dirty="0">
                <a:solidFill>
                  <a:srgbClr val="FF0000"/>
                </a:solidFill>
              </a:rPr>
              <a:t>Review - A critical assessment of something. </a:t>
            </a:r>
            <a:endParaRPr lang="en-GB" dirty="0">
              <a:solidFill>
                <a:srgbClr val="FF0000"/>
              </a:solidFill>
            </a:endParaRPr>
          </a:p>
          <a:p>
            <a:pPr marL="0" indent="0">
              <a:lnSpc>
                <a:spcPct val="100000"/>
              </a:lnSpc>
              <a:spcBef>
                <a:spcPts val="0"/>
              </a:spcBef>
              <a:buNone/>
            </a:pPr>
            <a:r>
              <a:rPr lang="en-GB" dirty="0">
                <a:solidFill>
                  <a:srgbClr val="FF0000"/>
                </a:solidFill>
              </a:rPr>
              <a:t>3. Noun Phrase - A group of words that can be replaced by a pronoun.</a:t>
            </a:r>
          </a:p>
          <a:p>
            <a:pPr marL="0" indent="0">
              <a:lnSpc>
                <a:spcPct val="100000"/>
              </a:lnSpc>
              <a:spcBef>
                <a:spcPts val="0"/>
              </a:spcBef>
              <a:buNone/>
            </a:pPr>
            <a:r>
              <a:rPr lang="en-GB" dirty="0">
                <a:solidFill>
                  <a:srgbClr val="FF0000"/>
                </a:solidFill>
              </a:rPr>
              <a:t>4. Mixed register – the mix of formal language and informal language.</a:t>
            </a:r>
          </a:p>
          <a:p>
            <a:pPr marL="0" indent="0">
              <a:lnSpc>
                <a:spcPct val="100000"/>
              </a:lnSpc>
              <a:spcBef>
                <a:spcPts val="0"/>
              </a:spcBef>
              <a:buNone/>
            </a:pPr>
            <a:r>
              <a:rPr lang="en-GB" dirty="0">
                <a:solidFill>
                  <a:srgbClr val="FF0000"/>
                </a:solidFill>
              </a:rPr>
              <a:t>5. Audience Positioning: Techniques used by a writer to present and share the ideology of a text. </a:t>
            </a:r>
          </a:p>
          <a:p>
            <a:pPr marL="0" indent="0">
              <a:lnSpc>
                <a:spcPct val="100000"/>
              </a:lnSpc>
              <a:buNone/>
            </a:pPr>
            <a:r>
              <a:rPr lang="en-GB" dirty="0">
                <a:solidFill>
                  <a:srgbClr val="FF0000"/>
                </a:solidFill>
              </a:rPr>
              <a:t>6. </a:t>
            </a:r>
            <a:r>
              <a:rPr lang="en-US" dirty="0">
                <a:solidFill>
                  <a:srgbClr val="FF0000"/>
                </a:solidFill>
              </a:rPr>
              <a:t>Extended metaphor – where a metaphor is developed within the text, going beyond a single example. </a:t>
            </a:r>
          </a:p>
          <a:p>
            <a:pPr marL="0" indent="0">
              <a:lnSpc>
                <a:spcPct val="100000"/>
              </a:lnSpc>
              <a:buNone/>
            </a:pPr>
            <a:r>
              <a:rPr lang="en-US" dirty="0">
                <a:solidFill>
                  <a:srgbClr val="FF0000"/>
                </a:solidFill>
              </a:rPr>
              <a:t>7. Semantic field – a collection of words with a related meaning.</a:t>
            </a:r>
          </a:p>
          <a:p>
            <a:pPr marL="0" indent="0">
              <a:lnSpc>
                <a:spcPct val="100000"/>
              </a:lnSpc>
              <a:buNone/>
            </a:pPr>
            <a:r>
              <a:rPr lang="en-GB" dirty="0">
                <a:solidFill>
                  <a:srgbClr val="FF0000"/>
                </a:solidFill>
              </a:rPr>
              <a:t>8. Connotation -  an idea or feeling associated with a word beyond its literal or primary meaning.</a:t>
            </a:r>
          </a:p>
          <a:p>
            <a:pPr marL="0" indent="0">
              <a:lnSpc>
                <a:spcPct val="100000"/>
              </a:lnSpc>
              <a:buNone/>
            </a:pPr>
            <a:r>
              <a:rPr lang="en-US" dirty="0">
                <a:solidFill>
                  <a:srgbClr val="FF0000"/>
                </a:solidFill>
              </a:rPr>
              <a:t>9. Modal Verbs – verbs that indicate the possibility or certainty of something: can, could, shall, should, will, would, may, might, must, ought.</a:t>
            </a:r>
          </a:p>
          <a:p>
            <a:pPr marL="0" indent="0">
              <a:lnSpc>
                <a:spcPct val="100000"/>
              </a:lnSpc>
              <a:buNone/>
            </a:pPr>
            <a:r>
              <a:rPr lang="en-US" dirty="0">
                <a:solidFill>
                  <a:srgbClr val="FF0000"/>
                </a:solidFill>
              </a:rPr>
              <a:t>10. Loaded Language - Language that attempts to influence the audience by appealing to an emotion.</a:t>
            </a:r>
            <a:br>
              <a:rPr lang="en-US" dirty="0">
                <a:solidFill>
                  <a:srgbClr val="FF0000"/>
                </a:solidFill>
              </a:rPr>
            </a:br>
            <a:br>
              <a:rPr lang="en-US" dirty="0">
                <a:solidFill>
                  <a:srgbClr val="FF0000"/>
                </a:solidFill>
              </a:rPr>
            </a:br>
            <a:r>
              <a:rPr lang="en-US" dirty="0">
                <a:solidFill>
                  <a:srgbClr val="FF0000"/>
                </a:solidFill>
              </a:rPr>
              <a:t>11. Emotive Language – Language that is used to evoke a particular emotion.</a:t>
            </a:r>
          </a:p>
          <a:p>
            <a:pPr marL="0" indent="0">
              <a:lnSpc>
                <a:spcPct val="100000"/>
              </a:lnSpc>
              <a:buNone/>
            </a:pPr>
            <a:endParaRPr lang="en-US" dirty="0">
              <a:solidFill>
                <a:srgbClr val="FF0000"/>
              </a:solidFill>
            </a:endParaRPr>
          </a:p>
          <a:p>
            <a:pPr marL="0" indent="0">
              <a:lnSpc>
                <a:spcPct val="100000"/>
              </a:lnSpc>
              <a:buNone/>
            </a:pPr>
            <a:endParaRPr lang="en-GB" dirty="0">
              <a:solidFill>
                <a:srgbClr val="FF0000"/>
              </a:solidFill>
            </a:endParaRPr>
          </a:p>
          <a:p>
            <a:pPr marL="0" indent="0">
              <a:lnSpc>
                <a:spcPct val="100000"/>
              </a:lnSpc>
              <a:spcBef>
                <a:spcPts val="0"/>
              </a:spcBef>
              <a:buNone/>
            </a:pPr>
            <a:endParaRPr lang="en-GB" dirty="0">
              <a:solidFill>
                <a:srgbClr val="FF0000"/>
              </a:solidFill>
            </a:endParaRPr>
          </a:p>
          <a:p>
            <a:pPr marL="0" indent="0">
              <a:lnSpc>
                <a:spcPct val="100000"/>
              </a:lnSpc>
              <a:spcBef>
                <a:spcPts val="0"/>
              </a:spcBef>
              <a:buNone/>
            </a:pPr>
            <a:endParaRPr lang="en-GB" dirty="0">
              <a:solidFill>
                <a:srgbClr val="FF0000"/>
              </a:solidFill>
            </a:endParaRPr>
          </a:p>
          <a:p>
            <a:pPr marL="0" indent="0">
              <a:lnSpc>
                <a:spcPct val="100000"/>
              </a:lnSpc>
              <a:spcBef>
                <a:spcPts val="0"/>
              </a:spcBef>
              <a:buNone/>
            </a:pPr>
            <a:endParaRPr lang="en-GB" dirty="0">
              <a:solidFill>
                <a:srgbClr val="FF0000"/>
              </a:solidFill>
            </a:endParaRPr>
          </a:p>
          <a:p>
            <a:pPr>
              <a:lnSpc>
                <a:spcPct val="100000"/>
              </a:lnSpc>
              <a:spcBef>
                <a:spcPts val="0"/>
              </a:spcBef>
            </a:pPr>
            <a:endParaRPr lang="en-GB" dirty="0">
              <a:solidFill>
                <a:srgbClr val="FF0000"/>
              </a:solidFill>
            </a:endParaRPr>
          </a:p>
          <a:p>
            <a:pPr>
              <a:lnSpc>
                <a:spcPct val="100000"/>
              </a:lnSpc>
              <a:spcAft>
                <a:spcPts val="450"/>
              </a:spcAft>
            </a:pPr>
            <a:endParaRPr lang="en-US" dirty="0">
              <a:solidFill>
                <a:srgbClr val="FF0000"/>
              </a:solidFill>
            </a:endParaRPr>
          </a:p>
          <a:p>
            <a:pPr>
              <a:lnSpc>
                <a:spcPct val="100000"/>
              </a:lnSpc>
            </a:pPr>
            <a:endParaRPr lang="en-GB" dirty="0">
              <a:solidFill>
                <a:srgbClr val="FF0000"/>
              </a:solidFill>
            </a:endParaRPr>
          </a:p>
          <a:p>
            <a:pPr>
              <a:lnSpc>
                <a:spcPct val="100000"/>
              </a:lnSpc>
            </a:pPr>
            <a:endParaRPr lang="en-GB" dirty="0">
              <a:solidFill>
                <a:srgbClr val="FF0000"/>
              </a:solidFill>
            </a:endParaRPr>
          </a:p>
          <a:p>
            <a:pPr>
              <a:lnSpc>
                <a:spcPct val="100000"/>
              </a:lnSpc>
            </a:pPr>
            <a:endParaRPr lang="en-GB" dirty="0"/>
          </a:p>
        </p:txBody>
      </p:sp>
      <p:sp>
        <p:nvSpPr>
          <p:cNvPr id="5" name="Slide Number Placeholder 4">
            <a:extLst>
              <a:ext uri="{FF2B5EF4-FFF2-40B4-BE49-F238E27FC236}">
                <a16:creationId xmlns:a16="http://schemas.microsoft.com/office/drawing/2014/main" id="{87651D04-B526-40EB-8A2C-E9A5F64DE87B}"/>
              </a:ext>
            </a:extLst>
          </p:cNvPr>
          <p:cNvSpPr>
            <a:spLocks noGrp="1"/>
          </p:cNvSpPr>
          <p:nvPr>
            <p:ph type="sldNum" sz="quarter" idx="4"/>
          </p:nvPr>
        </p:nvSpPr>
        <p:spPr/>
        <p:txBody>
          <a:bodyPr/>
          <a:lstStyle/>
          <a:p>
            <a:fld id="{DDBE135E-2566-4748-853C-8A3B78F0FB00}" type="slidenum">
              <a:rPr lang="en-GB" smtClean="0"/>
              <a:pPr/>
              <a:t>46</a:t>
            </a:fld>
            <a:endParaRPr lang="en-GB" dirty="0"/>
          </a:p>
        </p:txBody>
      </p:sp>
    </p:spTree>
    <p:extLst>
      <p:ext uri="{BB962C8B-B14F-4D97-AF65-F5344CB8AC3E}">
        <p14:creationId xmlns:p14="http://schemas.microsoft.com/office/powerpoint/2010/main" val="37007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1" y="293832"/>
            <a:ext cx="8848817" cy="858719"/>
          </a:xfrm>
        </p:spPr>
        <p:txBody>
          <a:bodyPr anchor="t">
            <a:noAutofit/>
          </a:bodyPr>
          <a:lstStyle/>
          <a:p>
            <a:r>
              <a:rPr lang="en-GB" sz="2100" dirty="0">
                <a:solidFill>
                  <a:schemeClr val="tx1"/>
                </a:solidFill>
                <a:latin typeface="+mn-lt"/>
              </a:rPr>
              <a:t>See you next time!</a:t>
            </a:r>
            <a:endParaRPr lang="en-US" sz="2100" dirty="0">
              <a:solidFill>
                <a:schemeClr val="tx1"/>
              </a:solidFill>
              <a:latin typeface="+mn-lt"/>
            </a:endParaRPr>
          </a:p>
        </p:txBody>
      </p:sp>
      <p:sp>
        <p:nvSpPr>
          <p:cNvPr id="3" name="Text Placeholder 2"/>
          <p:cNvSpPr>
            <a:spLocks noGrp="1"/>
          </p:cNvSpPr>
          <p:nvPr>
            <p:ph idx="1"/>
          </p:nvPr>
        </p:nvSpPr>
        <p:spPr>
          <a:xfrm>
            <a:off x="529332" y="1269508"/>
            <a:ext cx="7471332" cy="4358128"/>
          </a:xfrm>
        </p:spPr>
        <p:txBody>
          <a:bodyPr>
            <a:normAutofit/>
          </a:bodyPr>
          <a:lstStyle/>
          <a:p>
            <a:r>
              <a:rPr lang="en-GB" sz="3200" b="1" dirty="0"/>
              <a:t>11am</a:t>
            </a:r>
          </a:p>
          <a:p>
            <a:endParaRPr lang="en-GB" sz="3200" b="1" dirty="0">
              <a:solidFill>
                <a:schemeClr val="tx1"/>
              </a:solidFill>
            </a:endParaRPr>
          </a:p>
          <a:p>
            <a:endParaRPr lang="en-GB" sz="3200" b="1" dirty="0">
              <a:solidFill>
                <a:schemeClr val="tx1"/>
              </a:solidFill>
            </a:endParaRPr>
          </a:p>
          <a:p>
            <a:r>
              <a:rPr lang="en-GB" sz="3200" b="1" dirty="0">
                <a:solidFill>
                  <a:schemeClr val="tx1"/>
                </a:solidFill>
              </a:rPr>
              <a:t>17</a:t>
            </a:r>
            <a:r>
              <a:rPr lang="en-GB" sz="3200" b="1" baseline="30000" dirty="0">
                <a:solidFill>
                  <a:schemeClr val="tx1"/>
                </a:solidFill>
              </a:rPr>
              <a:t>th</a:t>
            </a:r>
            <a:r>
              <a:rPr lang="en-GB" sz="3200" b="1" dirty="0">
                <a:solidFill>
                  <a:schemeClr val="tx1"/>
                </a:solidFill>
              </a:rPr>
              <a:t>  June</a:t>
            </a:r>
          </a:p>
          <a:p>
            <a:endParaRPr lang="en-GB" sz="3200" b="1" dirty="0">
              <a:solidFill>
                <a:schemeClr val="tx1"/>
              </a:solidFill>
            </a:endParaRPr>
          </a:p>
          <a:p>
            <a:endParaRPr lang="en-GB" sz="3200" b="1" dirty="0">
              <a:solidFill>
                <a:schemeClr val="tx1"/>
              </a:solidFill>
            </a:endParaRPr>
          </a:p>
          <a:p>
            <a:r>
              <a:rPr lang="en-GB" sz="3200" b="1" dirty="0">
                <a:solidFill>
                  <a:schemeClr val="tx1"/>
                </a:solidFill>
              </a:rPr>
              <a:t>Using Language</a:t>
            </a:r>
          </a:p>
          <a:p>
            <a:endParaRPr lang="en-GB" sz="3200" b="1" dirty="0">
              <a:solidFill>
                <a:schemeClr val="tx1"/>
              </a:solidFill>
            </a:endParaRPr>
          </a:p>
          <a:p>
            <a:r>
              <a:rPr lang="en-GB" sz="3200" b="1" dirty="0">
                <a:solidFill>
                  <a:schemeClr val="tx1"/>
                </a:solidFill>
              </a:rPr>
              <a:t>Effectively</a:t>
            </a:r>
            <a:endParaRPr lang="en-US" sz="3200" dirty="0">
              <a:solidFill>
                <a:schemeClr val="tx1"/>
              </a:solidFill>
            </a:endParaRP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47</a:t>
            </a:fld>
            <a:endParaRPr lang="en-GB"/>
          </a:p>
        </p:txBody>
      </p:sp>
      <p:pic>
        <p:nvPicPr>
          <p:cNvPr id="4" name="Picture 3">
            <a:extLst>
              <a:ext uri="{FF2B5EF4-FFF2-40B4-BE49-F238E27FC236}">
                <a16:creationId xmlns:a16="http://schemas.microsoft.com/office/drawing/2014/main" id="{71650608-5807-4AEF-A73D-A190070B5705}"/>
              </a:ext>
            </a:extLst>
          </p:cNvPr>
          <p:cNvPicPr>
            <a:picLocks noChangeAspect="1"/>
          </p:cNvPicPr>
          <p:nvPr/>
        </p:nvPicPr>
        <p:blipFill>
          <a:blip r:embed="rId2"/>
          <a:stretch>
            <a:fillRect/>
          </a:stretch>
        </p:blipFill>
        <p:spPr>
          <a:xfrm>
            <a:off x="3909318" y="1057275"/>
            <a:ext cx="4705350" cy="4743450"/>
          </a:xfrm>
          <a:prstGeom prst="rect">
            <a:avLst/>
          </a:prstGeom>
        </p:spPr>
      </p:pic>
    </p:spTree>
    <p:extLst>
      <p:ext uri="{BB962C8B-B14F-4D97-AF65-F5344CB8AC3E}">
        <p14:creationId xmlns:p14="http://schemas.microsoft.com/office/powerpoint/2010/main" val="1554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42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5" y="1170787"/>
            <a:ext cx="3681163" cy="858719"/>
          </a:xfrm>
        </p:spPr>
        <p:txBody>
          <a:bodyPr anchor="t">
            <a:normAutofit fontScale="90000"/>
          </a:bodyPr>
          <a:lstStyle/>
          <a:p>
            <a:r>
              <a:rPr lang="en-GB" dirty="0"/>
              <a:t>How this will work….</a:t>
            </a:r>
            <a:endParaRPr lang="en-US" dirty="0"/>
          </a:p>
        </p:txBody>
      </p:sp>
      <p:sp>
        <p:nvSpPr>
          <p:cNvPr id="3" name="Text Placeholder 2"/>
          <p:cNvSpPr>
            <a:spLocks noGrp="1"/>
          </p:cNvSpPr>
          <p:nvPr>
            <p:ph idx="1"/>
          </p:nvPr>
        </p:nvSpPr>
        <p:spPr>
          <a:xfrm>
            <a:off x="473095" y="1837539"/>
            <a:ext cx="5412800" cy="3680488"/>
          </a:xfrm>
        </p:spPr>
        <p:txBody>
          <a:bodyPr>
            <a:normAutofit/>
          </a:bodyPr>
          <a:lstStyle/>
          <a:p>
            <a:pPr marL="257175" indent="-257175">
              <a:spcAft>
                <a:spcPts val="450"/>
              </a:spcAft>
              <a:buAutoNum type="arabicParenR"/>
            </a:pPr>
            <a:r>
              <a:rPr lang="en-US" dirty="0"/>
              <a:t>Any sentence written in </a:t>
            </a:r>
            <a:r>
              <a:rPr lang="en-US" b="1" dirty="0"/>
              <a:t>blue </a:t>
            </a:r>
            <a:r>
              <a:rPr lang="en-US" dirty="0"/>
              <a:t>indicates an activity for you to do. For example:</a:t>
            </a:r>
          </a:p>
          <a:p>
            <a:pPr>
              <a:spcAft>
                <a:spcPts val="450"/>
              </a:spcAft>
            </a:pPr>
            <a:r>
              <a:rPr lang="en-US" b="1" dirty="0">
                <a:solidFill>
                  <a:schemeClr val="bg2">
                    <a:lumMod val="75000"/>
                    <a:lumOff val="25000"/>
                  </a:schemeClr>
                </a:solidFill>
              </a:rPr>
              <a:t>Write a list of what makes someone powerful. </a:t>
            </a:r>
          </a:p>
          <a:p>
            <a:pPr>
              <a:spcAft>
                <a:spcPts val="450"/>
              </a:spcAft>
            </a:pPr>
            <a:endParaRPr lang="en-US" dirty="0"/>
          </a:p>
          <a:p>
            <a:pPr>
              <a:spcAft>
                <a:spcPts val="450"/>
              </a:spcAft>
            </a:pPr>
            <a:r>
              <a:rPr lang="en-US" dirty="0"/>
              <a:t>2) Any task written in </a:t>
            </a:r>
            <a:r>
              <a:rPr lang="en-US" b="1" dirty="0">
                <a:solidFill>
                  <a:srgbClr val="7030A0"/>
                </a:solidFill>
              </a:rPr>
              <a:t>purple </a:t>
            </a:r>
            <a:r>
              <a:rPr lang="en-US" dirty="0">
                <a:solidFill>
                  <a:schemeClr val="tx1"/>
                </a:solidFill>
              </a:rPr>
              <a:t>is designed to be more of an extension task. These are tasks that are more challenging and ones you may want to revisit after the lesson. </a:t>
            </a:r>
          </a:p>
          <a:p>
            <a:pPr>
              <a:spcAft>
                <a:spcPts val="450"/>
              </a:spcAft>
            </a:pPr>
            <a:endParaRPr lang="en-US" dirty="0">
              <a:solidFill>
                <a:schemeClr val="tx1"/>
              </a:solidFill>
            </a:endParaRPr>
          </a:p>
          <a:p>
            <a:pPr>
              <a:spcAft>
                <a:spcPts val="450"/>
              </a:spcAft>
            </a:pPr>
            <a:r>
              <a:rPr lang="en-US" dirty="0">
                <a:solidFill>
                  <a:schemeClr val="tx1"/>
                </a:solidFill>
              </a:rPr>
              <a:t>3) Key terms will be written in </a:t>
            </a:r>
            <a:r>
              <a:rPr lang="en-US" b="1" dirty="0">
                <a:solidFill>
                  <a:srgbClr val="FF0000"/>
                </a:solidFill>
              </a:rPr>
              <a:t>red. </a:t>
            </a:r>
            <a:r>
              <a:rPr lang="en-US" dirty="0">
                <a:solidFill>
                  <a:schemeClr val="tx1"/>
                </a:solidFill>
              </a:rPr>
              <a:t>There will be a glossary of these terms at the end of each lesson as well as explanations as we go along. </a:t>
            </a:r>
          </a:p>
          <a:p>
            <a:pPr>
              <a:spcAft>
                <a:spcPts val="450"/>
              </a:spcAft>
            </a:pPr>
            <a:endParaRPr lang="en-US" dirty="0">
              <a:solidFill>
                <a:schemeClr val="tx1"/>
              </a:solidFill>
            </a:endParaRP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5</a:t>
            </a:fld>
            <a:endParaRPr lang="en-GB"/>
          </a:p>
        </p:txBody>
      </p:sp>
      <p:pic>
        <p:nvPicPr>
          <p:cNvPr id="4" name="Picture 3">
            <a:extLst>
              <a:ext uri="{FF2B5EF4-FFF2-40B4-BE49-F238E27FC236}">
                <a16:creationId xmlns:a16="http://schemas.microsoft.com/office/drawing/2014/main" id="{5594DCF4-F75B-49AE-87D6-B6711669770D}"/>
              </a:ext>
            </a:extLst>
          </p:cNvPr>
          <p:cNvPicPr>
            <a:picLocks noChangeAspect="1"/>
          </p:cNvPicPr>
          <p:nvPr/>
        </p:nvPicPr>
        <p:blipFill>
          <a:blip r:embed="rId2"/>
          <a:stretch>
            <a:fillRect/>
          </a:stretch>
        </p:blipFill>
        <p:spPr>
          <a:xfrm>
            <a:off x="6007232" y="3429000"/>
            <a:ext cx="2743641" cy="2743641"/>
          </a:xfrm>
          <a:prstGeom prst="rect">
            <a:avLst/>
          </a:prstGeom>
        </p:spPr>
      </p:pic>
    </p:spTree>
    <p:extLst>
      <p:ext uri="{BB962C8B-B14F-4D97-AF65-F5344CB8AC3E}">
        <p14:creationId xmlns:p14="http://schemas.microsoft.com/office/powerpoint/2010/main" val="7077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Today’s Tasks</a:t>
            </a:r>
            <a:endParaRPr lang="en-US" dirty="0">
              <a:solidFill>
                <a:schemeClr val="tx1"/>
              </a:solidFill>
            </a:endParaRPr>
          </a:p>
        </p:txBody>
      </p:sp>
      <p:sp>
        <p:nvSpPr>
          <p:cNvPr id="3" name="Text Placeholder 2"/>
          <p:cNvSpPr>
            <a:spLocks noGrp="1"/>
          </p:cNvSpPr>
          <p:nvPr>
            <p:ph type="body" sz="quarter" idx="10"/>
          </p:nvPr>
        </p:nvSpPr>
        <p:spPr>
          <a:xfrm>
            <a:off x="542926" y="1704975"/>
            <a:ext cx="6327774" cy="3171825"/>
          </a:xfrm>
        </p:spPr>
        <p:txBody>
          <a:bodyPr/>
          <a:lstStyle/>
          <a:p>
            <a:r>
              <a:rPr lang="en-US" sz="2400" b="1" dirty="0">
                <a:solidFill>
                  <a:srgbClr val="7030A0"/>
                </a:solidFill>
              </a:rPr>
              <a:t>Write a review about a restaurant, album, film or book of your choice. </a:t>
            </a:r>
          </a:p>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Write a letter where you persuade your local council to fund a project of your choice.</a:t>
            </a:r>
          </a:p>
          <a:p>
            <a:endParaRPr lang="en-US" b="1" dirty="0"/>
          </a:p>
          <a:p>
            <a:r>
              <a:rPr lang="en-US" b="1" dirty="0"/>
              <a:t> </a:t>
            </a:r>
          </a:p>
        </p:txBody>
      </p:sp>
      <p:sp>
        <p:nvSpPr>
          <p:cNvPr id="4" name="Slide Number Placeholder 3"/>
          <p:cNvSpPr>
            <a:spLocks noGrp="1"/>
          </p:cNvSpPr>
          <p:nvPr>
            <p:ph type="sldNum" sz="quarter" idx="4"/>
          </p:nvPr>
        </p:nvSpPr>
        <p:spPr/>
        <p:txBody>
          <a:bodyPr/>
          <a:lstStyle/>
          <a:p>
            <a:fld id="{DDBE135E-2566-4748-853C-8A3B78F0FB00}" type="slidenum">
              <a:rPr lang="en-GB" smtClean="0"/>
              <a:pPr/>
              <a:t>6</a:t>
            </a:fld>
            <a:endParaRPr lang="en-GB" dirty="0"/>
          </a:p>
        </p:txBody>
      </p:sp>
    </p:spTree>
    <p:extLst>
      <p:ext uri="{BB962C8B-B14F-4D97-AF65-F5344CB8AC3E}">
        <p14:creationId xmlns:p14="http://schemas.microsoft.com/office/powerpoint/2010/main" val="272205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Creating a Persona</a:t>
            </a:r>
          </a:p>
        </p:txBody>
      </p:sp>
    </p:spTree>
    <p:extLst>
      <p:ext uri="{BB962C8B-B14F-4D97-AF65-F5344CB8AC3E}">
        <p14:creationId xmlns:p14="http://schemas.microsoft.com/office/powerpoint/2010/main" val="270855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Myth Buster Moment!</a:t>
            </a:r>
            <a:endParaRPr lang="en-US" dirty="0">
              <a:solidFill>
                <a:schemeClr val="tx1"/>
              </a:solidFill>
            </a:endParaRPr>
          </a:p>
        </p:txBody>
      </p:sp>
      <p:sp>
        <p:nvSpPr>
          <p:cNvPr id="3" name="Text Placeholder 2"/>
          <p:cNvSpPr>
            <a:spLocks noGrp="1"/>
          </p:cNvSpPr>
          <p:nvPr>
            <p:ph type="body" sz="quarter" idx="10"/>
          </p:nvPr>
        </p:nvSpPr>
        <p:spPr>
          <a:xfrm>
            <a:off x="542926" y="1704975"/>
            <a:ext cx="6327774" cy="3171825"/>
          </a:xfrm>
        </p:spPr>
        <p:txBody>
          <a:bodyPr/>
          <a:lstStyle/>
          <a:p>
            <a:r>
              <a:rPr lang="en-US" sz="2000" b="1" dirty="0"/>
              <a:t>Transactional or non-fiction writing does not mean you cannot be creative!</a:t>
            </a:r>
          </a:p>
          <a:p>
            <a:endParaRPr lang="en-US" sz="2000" b="1" dirty="0"/>
          </a:p>
          <a:p>
            <a:r>
              <a:rPr lang="en-US" sz="2000" b="1" dirty="0"/>
              <a:t>You do not have to write as yourself – sometimes you might want to adopt a different persona.</a:t>
            </a:r>
          </a:p>
          <a:p>
            <a:endParaRPr lang="en-US" sz="2000" b="1" dirty="0"/>
          </a:p>
          <a:p>
            <a:r>
              <a:rPr lang="en-US" sz="2000" b="1" dirty="0"/>
              <a:t>Remember to consider your </a:t>
            </a:r>
            <a:r>
              <a:rPr lang="en-US" sz="2000" b="1" dirty="0">
                <a:solidFill>
                  <a:srgbClr val="FF0000"/>
                </a:solidFill>
              </a:rPr>
              <a:t>authorial intent. </a:t>
            </a:r>
          </a:p>
        </p:txBody>
      </p:sp>
      <p:sp>
        <p:nvSpPr>
          <p:cNvPr id="4" name="Slide Number Placeholder 3"/>
          <p:cNvSpPr>
            <a:spLocks noGrp="1"/>
          </p:cNvSpPr>
          <p:nvPr>
            <p:ph type="sldNum" sz="quarter" idx="4"/>
          </p:nvPr>
        </p:nvSpPr>
        <p:spPr/>
        <p:txBody>
          <a:bodyPr/>
          <a:lstStyle/>
          <a:p>
            <a:fld id="{DDBE135E-2566-4748-853C-8A3B78F0FB00}" type="slidenum">
              <a:rPr lang="en-GB" smtClean="0"/>
              <a:pPr/>
              <a:t>8</a:t>
            </a:fld>
            <a:endParaRPr lang="en-GB" dirty="0"/>
          </a:p>
        </p:txBody>
      </p:sp>
      <p:pic>
        <p:nvPicPr>
          <p:cNvPr id="6" name="Picture 5">
            <a:extLst>
              <a:ext uri="{FF2B5EF4-FFF2-40B4-BE49-F238E27FC236}">
                <a16:creationId xmlns:a16="http://schemas.microsoft.com/office/drawing/2014/main" id="{7C8F28D4-1B60-481D-859A-0DA5DB3B5F3A}"/>
              </a:ext>
            </a:extLst>
          </p:cNvPr>
          <p:cNvPicPr>
            <a:picLocks noChangeAspect="1"/>
          </p:cNvPicPr>
          <p:nvPr/>
        </p:nvPicPr>
        <p:blipFill>
          <a:blip r:embed="rId2"/>
          <a:stretch>
            <a:fillRect/>
          </a:stretch>
        </p:blipFill>
        <p:spPr>
          <a:xfrm>
            <a:off x="5779363" y="4292789"/>
            <a:ext cx="2428967" cy="2026031"/>
          </a:xfrm>
          <a:prstGeom prst="rect">
            <a:avLst/>
          </a:prstGeom>
        </p:spPr>
      </p:pic>
    </p:spTree>
    <p:extLst>
      <p:ext uri="{BB962C8B-B14F-4D97-AF65-F5344CB8AC3E}">
        <p14:creationId xmlns:p14="http://schemas.microsoft.com/office/powerpoint/2010/main" val="5457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Creating a Persona</a:t>
            </a:r>
            <a:endParaRPr lang="en-US" dirty="0">
              <a:solidFill>
                <a:schemeClr val="tx1"/>
              </a:solidFill>
            </a:endParaRPr>
          </a:p>
        </p:txBody>
      </p:sp>
      <p:sp>
        <p:nvSpPr>
          <p:cNvPr id="3" name="Text Placeholder 2"/>
          <p:cNvSpPr>
            <a:spLocks noGrp="1"/>
          </p:cNvSpPr>
          <p:nvPr>
            <p:ph type="body" sz="quarter" idx="10"/>
          </p:nvPr>
        </p:nvSpPr>
        <p:spPr>
          <a:xfrm>
            <a:off x="541338" y="1225582"/>
            <a:ext cx="6327774" cy="1096876"/>
          </a:xfrm>
        </p:spPr>
        <p:txBody>
          <a:bodyPr/>
          <a:lstStyle/>
          <a:p>
            <a:r>
              <a:rPr lang="en-US" sz="2000" b="1" dirty="0">
                <a:solidFill>
                  <a:schemeClr val="bg2">
                    <a:lumMod val="50000"/>
                    <a:lumOff val="50000"/>
                  </a:schemeClr>
                </a:solidFill>
              </a:rPr>
              <a:t>For each of these three individuals, write a list of words that could reflect their personality.</a:t>
            </a:r>
          </a:p>
        </p:txBody>
      </p:sp>
      <p:sp>
        <p:nvSpPr>
          <p:cNvPr id="4" name="Slide Number Placeholder 3"/>
          <p:cNvSpPr>
            <a:spLocks noGrp="1"/>
          </p:cNvSpPr>
          <p:nvPr>
            <p:ph type="sldNum" sz="quarter" idx="4"/>
          </p:nvPr>
        </p:nvSpPr>
        <p:spPr/>
        <p:txBody>
          <a:bodyPr/>
          <a:lstStyle/>
          <a:p>
            <a:fld id="{DDBE135E-2566-4748-853C-8A3B78F0FB00}" type="slidenum">
              <a:rPr lang="en-GB" smtClean="0"/>
              <a:pPr/>
              <a:t>9</a:t>
            </a:fld>
            <a:endParaRPr lang="en-GB" dirty="0"/>
          </a:p>
        </p:txBody>
      </p:sp>
      <p:pic>
        <p:nvPicPr>
          <p:cNvPr id="5" name="Picture 4">
            <a:extLst>
              <a:ext uri="{FF2B5EF4-FFF2-40B4-BE49-F238E27FC236}">
                <a16:creationId xmlns:a16="http://schemas.microsoft.com/office/drawing/2014/main" id="{7F5D989C-4D3A-4595-BA03-0BE77F8281AF}"/>
              </a:ext>
            </a:extLst>
          </p:cNvPr>
          <p:cNvPicPr>
            <a:picLocks noChangeAspect="1"/>
          </p:cNvPicPr>
          <p:nvPr/>
        </p:nvPicPr>
        <p:blipFill>
          <a:blip r:embed="rId2"/>
          <a:stretch>
            <a:fillRect/>
          </a:stretch>
        </p:blipFill>
        <p:spPr>
          <a:xfrm>
            <a:off x="838335" y="2443717"/>
            <a:ext cx="1796297" cy="1970565"/>
          </a:xfrm>
          <a:prstGeom prst="rect">
            <a:avLst/>
          </a:prstGeom>
        </p:spPr>
      </p:pic>
      <p:pic>
        <p:nvPicPr>
          <p:cNvPr id="6" name="Picture 5">
            <a:extLst>
              <a:ext uri="{FF2B5EF4-FFF2-40B4-BE49-F238E27FC236}">
                <a16:creationId xmlns:a16="http://schemas.microsoft.com/office/drawing/2014/main" id="{B76668D3-F06F-4396-BC6D-458489BFB3F0}"/>
              </a:ext>
            </a:extLst>
          </p:cNvPr>
          <p:cNvPicPr>
            <a:picLocks noChangeAspect="1"/>
          </p:cNvPicPr>
          <p:nvPr/>
        </p:nvPicPr>
        <p:blipFill>
          <a:blip r:embed="rId3"/>
          <a:stretch>
            <a:fillRect/>
          </a:stretch>
        </p:blipFill>
        <p:spPr>
          <a:xfrm>
            <a:off x="5493532" y="1743563"/>
            <a:ext cx="1796297" cy="1983160"/>
          </a:xfrm>
          <a:prstGeom prst="rect">
            <a:avLst/>
          </a:prstGeom>
        </p:spPr>
      </p:pic>
      <p:pic>
        <p:nvPicPr>
          <p:cNvPr id="7" name="Picture 6">
            <a:extLst>
              <a:ext uri="{FF2B5EF4-FFF2-40B4-BE49-F238E27FC236}">
                <a16:creationId xmlns:a16="http://schemas.microsoft.com/office/drawing/2014/main" id="{B6B5064F-3113-4457-A3DA-A304BAB86418}"/>
              </a:ext>
            </a:extLst>
          </p:cNvPr>
          <p:cNvPicPr>
            <a:picLocks noChangeAspect="1"/>
          </p:cNvPicPr>
          <p:nvPr/>
        </p:nvPicPr>
        <p:blipFill>
          <a:blip r:embed="rId4"/>
          <a:stretch>
            <a:fillRect/>
          </a:stretch>
        </p:blipFill>
        <p:spPr>
          <a:xfrm>
            <a:off x="3807548" y="4309288"/>
            <a:ext cx="2791255" cy="1879709"/>
          </a:xfrm>
          <a:prstGeom prst="rect">
            <a:avLst/>
          </a:prstGeom>
        </p:spPr>
      </p:pic>
    </p:spTree>
    <p:extLst>
      <p:ext uri="{BB962C8B-B14F-4D97-AF65-F5344CB8AC3E}">
        <p14:creationId xmlns:p14="http://schemas.microsoft.com/office/powerpoint/2010/main" val="1991931808"/>
      </p:ext>
    </p:extLst>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extLst>
    <a:ext uri="{05A4C25C-085E-4340-85A3-A5531E510DB2}">
      <thm15:themeFamily xmlns:thm15="http://schemas.microsoft.com/office/thememl/2012/main" name="PearsonTemplate14January2019" id="{FF30C845-9087-0B40-A731-87470196F3EF}" vid="{95B57C13-91C4-314C-86DB-3AE5673D4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PearsonTemplate-Standard-20Feb2020 (1)</Template>
  <TotalTime>3671</TotalTime>
  <Words>3449</Words>
  <Application>Microsoft Office PowerPoint</Application>
  <PresentationFormat>On-screen Show (4:3)</PresentationFormat>
  <Paragraphs>456</Paragraphs>
  <Slides>48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Times New Roman</vt:lpstr>
      <vt:lpstr>Pearson</vt:lpstr>
      <vt:lpstr>English Language Live Lesson Lesson 2 Using Language Effectively </vt:lpstr>
      <vt:lpstr>Introduction</vt:lpstr>
      <vt:lpstr>Community Rules</vt:lpstr>
      <vt:lpstr>Using Language Effectively</vt:lpstr>
      <vt:lpstr>How this will work….</vt:lpstr>
      <vt:lpstr>Today’s Tasks</vt:lpstr>
      <vt:lpstr>Creating a Persona</vt:lpstr>
      <vt:lpstr>Myth Buster Moment!</vt:lpstr>
      <vt:lpstr>Creating a Persona</vt:lpstr>
      <vt:lpstr>Task 1: Restaurant Review</vt:lpstr>
      <vt:lpstr>Form and Purpose</vt:lpstr>
      <vt:lpstr>Noun Phrase A group of words that can be replaced by a pronoun</vt:lpstr>
      <vt:lpstr>Task 2 Letter to the Council</vt:lpstr>
      <vt:lpstr>PowerPoint Presentation</vt:lpstr>
      <vt:lpstr>Sustaining Tone</vt:lpstr>
      <vt:lpstr>Staying in Character</vt:lpstr>
      <vt:lpstr>Avoiding Contradictions</vt:lpstr>
      <vt:lpstr>Addressing Your Reader</vt:lpstr>
      <vt:lpstr>Where are the problems with this text? How would you improve it? </vt:lpstr>
      <vt:lpstr>PowerPoint Presentation</vt:lpstr>
      <vt:lpstr>PowerPoint Presentation</vt:lpstr>
      <vt:lpstr>Audience Positioning</vt:lpstr>
      <vt:lpstr>Audience Positioning Techniques used by a writer to present and share the ideology of a text. </vt:lpstr>
      <vt:lpstr>What does your character want?</vt:lpstr>
      <vt:lpstr>What does your audience want?</vt:lpstr>
      <vt:lpstr>What does your audience want?</vt:lpstr>
      <vt:lpstr>Using Audience Positioning to Convince the Reader</vt:lpstr>
      <vt:lpstr>For each of the ideas, consider how you could position the audience to compel them to agree with your plan.</vt:lpstr>
      <vt:lpstr>Developing Extended Metaphors</vt:lpstr>
      <vt:lpstr>Non-Fiction and Creativity</vt:lpstr>
      <vt:lpstr>Non-Fiction and Creativity</vt:lpstr>
      <vt:lpstr>A Different Experience</vt:lpstr>
      <vt:lpstr>A Different Experience</vt:lpstr>
      <vt:lpstr>Task 2 Which semantic field has been used here? What effect does it have on the reader?</vt:lpstr>
      <vt:lpstr>Task 2 Which semantic field has been used here? What effect does it have on the reader?</vt:lpstr>
      <vt:lpstr>Choosing  the  Right Words</vt:lpstr>
      <vt:lpstr>Writing with Confidence</vt:lpstr>
      <vt:lpstr>Writing with Confidence</vt:lpstr>
      <vt:lpstr>Loaded Language -  Language that attempts to influence the audience by appealing to an emotion.  Emotive Language –  Language that is used to evoke a particular emotion. </vt:lpstr>
      <vt:lpstr>What emotions is the writer trying to evoke in the reader? How would this manipulate the reader? </vt:lpstr>
      <vt:lpstr>PowerPoint Presentation</vt:lpstr>
      <vt:lpstr>Reviews and Emotive Language</vt:lpstr>
      <vt:lpstr>Reviews and Emotive Language</vt:lpstr>
      <vt:lpstr>Review</vt:lpstr>
      <vt:lpstr>What to aim for</vt:lpstr>
      <vt:lpstr>Glossary of Key Terms</vt:lpstr>
      <vt:lpstr>See you next time!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sample. Title runs here  in font Times  New Roman 36 pt.</dc:title>
  <dc:creator>Grubb, Calum</dc:creator>
  <cp:lastModifiedBy>Bhoyro, Mushirah</cp:lastModifiedBy>
  <cp:revision>44</cp:revision>
  <dcterms:created xsi:type="dcterms:W3CDTF">2020-05-05T09:00:43Z</dcterms:created>
  <dcterms:modified xsi:type="dcterms:W3CDTF">2020-06-08T14:59:37Z</dcterms:modified>
</cp:coreProperties>
</file>